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25.jpg" ContentType="image/jpeg"/>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0"/>
  </p:notesMasterIdLst>
  <p:sldIdLst>
    <p:sldId id="262" r:id="rId2"/>
    <p:sldId id="287" r:id="rId3"/>
    <p:sldId id="257" r:id="rId4"/>
    <p:sldId id="258" r:id="rId5"/>
    <p:sldId id="259" r:id="rId6"/>
    <p:sldId id="264" r:id="rId7"/>
    <p:sldId id="263" r:id="rId8"/>
    <p:sldId id="265" r:id="rId9"/>
    <p:sldId id="307" r:id="rId10"/>
    <p:sldId id="266" r:id="rId11"/>
    <p:sldId id="270" r:id="rId12"/>
    <p:sldId id="288" r:id="rId13"/>
    <p:sldId id="289" r:id="rId14"/>
    <p:sldId id="291" r:id="rId15"/>
    <p:sldId id="290" r:id="rId16"/>
    <p:sldId id="275" r:id="rId17"/>
    <p:sldId id="273" r:id="rId18"/>
    <p:sldId id="274" r:id="rId19"/>
    <p:sldId id="292" r:id="rId20"/>
    <p:sldId id="293" r:id="rId21"/>
    <p:sldId id="294" r:id="rId22"/>
    <p:sldId id="260" r:id="rId23"/>
    <p:sldId id="296" r:id="rId24"/>
    <p:sldId id="297" r:id="rId25"/>
    <p:sldId id="298" r:id="rId26"/>
    <p:sldId id="276" r:id="rId27"/>
    <p:sldId id="299" r:id="rId28"/>
    <p:sldId id="300" r:id="rId29"/>
    <p:sldId id="301" r:id="rId30"/>
    <p:sldId id="261" r:id="rId31"/>
    <p:sldId id="303" r:id="rId32"/>
    <p:sldId id="279" r:id="rId33"/>
    <p:sldId id="277" r:id="rId34"/>
    <p:sldId id="304" r:id="rId35"/>
    <p:sldId id="305" r:id="rId36"/>
    <p:sldId id="306" r:id="rId37"/>
    <p:sldId id="308" r:id="rId38"/>
    <p:sldId id="283" r:id="rId39"/>
  </p:sldIdLst>
  <p:sldSz cx="12192000" cy="6858000"/>
  <p:notesSz cx="6858000" cy="9144000"/>
  <p:embeddedFontLst>
    <p:embeddedFont>
      <p:font typeface="方正细倩简体" panose="02010600030101010101" charset="-122"/>
      <p:regular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Georgia" panose="02040502050405020303" pitchFamily="18" charset="0"/>
      <p:regular r:id="rId48"/>
      <p:bold r:id="rId49"/>
      <p:italic r:id="rId50"/>
      <p:boldItalic r:id="rId51"/>
    </p:embeddedFont>
    <p:embeddedFont>
      <p:font typeface="等线" panose="02010600030101010101" pitchFamily="2" charset="-122"/>
      <p:regular r:id="rId52"/>
      <p:bold r:id="rId53"/>
    </p:embeddedFont>
    <p:embeddedFont>
      <p:font typeface="微软雅黑" panose="020B0503020204020204" pitchFamily="34" charset="-122"/>
      <p:regular r:id="rId54"/>
      <p:bold r:id="rId55"/>
    </p:embeddedFont>
    <p:embeddedFont>
      <p:font typeface="微软雅黑 Light" panose="020B0502040204020203" pitchFamily="34" charset="-122"/>
      <p:regular r:id="rId56"/>
    </p:embeddedFont>
  </p:embeddedFontLst>
  <p:defaultTextStyle>
    <a:defPPr>
      <a:defRPr lang="en-US"/>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6335">
          <p15:clr>
            <a:srgbClr val="A4A3A4"/>
          </p15:clr>
        </p15:guide>
        <p15:guide id="3" pos="139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远识" initials="李" lastIdx="2" clrIdx="0">
    <p:extLst>
      <p:ext uri="{19B8F6BF-5375-455C-9EA6-DF929625EA0E}">
        <p15:presenceInfo xmlns:p15="http://schemas.microsoft.com/office/powerpoint/2012/main" userId="5a7e0279689345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677D80"/>
    <a:srgbClr val="E74E3E"/>
    <a:srgbClr val="666666"/>
    <a:srgbClr val="B01F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3867" autoAdjust="0"/>
  </p:normalViewPr>
  <p:slideViewPr>
    <p:cSldViewPr>
      <p:cViewPr varScale="1">
        <p:scale>
          <a:sx n="81" d="100"/>
          <a:sy n="81" d="100"/>
        </p:scale>
        <p:origin x="734" y="58"/>
      </p:cViewPr>
      <p:guideLst>
        <p:guide orient="horz" pos="2160"/>
        <p:guide pos="6335"/>
        <p:guide pos="13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D2931F-0188-4D22-8CE6-F2174DE62E9F}" type="datetimeFigureOut">
              <a:rPr lang="zh-CN" altLang="en-US" smtClean="0"/>
              <a:t>2021/6/3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EEF7B-D23E-4F19-BBFE-77074D3911DF}" type="slidenum">
              <a:rPr lang="zh-CN" altLang="en-US" smtClean="0"/>
              <a:t>‹#›</a:t>
            </a:fld>
            <a:endParaRPr lang="zh-CN" altLang="en-US"/>
          </a:p>
        </p:txBody>
      </p:sp>
    </p:spTree>
    <p:extLst>
      <p:ext uri="{BB962C8B-B14F-4D97-AF65-F5344CB8AC3E}">
        <p14:creationId xmlns:p14="http://schemas.microsoft.com/office/powerpoint/2010/main" val="207527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Self introduction </a:t>
            </a:r>
            <a:r>
              <a:rPr lang="en-US" altLang="zh-CN" b="1" dirty="0"/>
              <a:t>15~20s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a:t>
            </a:fld>
            <a:endParaRPr lang="zh-CN" altLang="en-US"/>
          </a:p>
        </p:txBody>
      </p:sp>
    </p:spTree>
    <p:extLst>
      <p:ext uri="{BB962C8B-B14F-4D97-AF65-F5344CB8AC3E}">
        <p14:creationId xmlns:p14="http://schemas.microsoft.com/office/powerpoint/2010/main" val="389051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Related work </a:t>
            </a:r>
            <a:r>
              <a:rPr lang="en-US" altLang="zh-CN" b="1" dirty="0"/>
              <a:t>40~45s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10</a:t>
            </a:fld>
            <a:endParaRPr lang="zh-CN" altLang="en-US"/>
          </a:p>
        </p:txBody>
      </p:sp>
    </p:spTree>
    <p:extLst>
      <p:ext uri="{BB962C8B-B14F-4D97-AF65-F5344CB8AC3E}">
        <p14:creationId xmlns:p14="http://schemas.microsoft.com/office/powerpoint/2010/main" val="1284513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Transition </a:t>
            </a:r>
            <a:r>
              <a:rPr lang="en-US" altLang="zh-CN" b="1" dirty="0"/>
              <a:t>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11</a:t>
            </a:fld>
            <a:endParaRPr lang="zh-CN" altLang="en-US"/>
          </a:p>
        </p:txBody>
      </p:sp>
    </p:spTree>
    <p:extLst>
      <p:ext uri="{BB962C8B-B14F-4D97-AF65-F5344CB8AC3E}">
        <p14:creationId xmlns:p14="http://schemas.microsoft.com/office/powerpoint/2010/main" val="3089021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12</a:t>
            </a:fld>
            <a:endParaRPr lang="zh-CN" altLang="en-US"/>
          </a:p>
        </p:txBody>
      </p:sp>
    </p:spTree>
    <p:extLst>
      <p:ext uri="{BB962C8B-B14F-4D97-AF65-F5344CB8AC3E}">
        <p14:creationId xmlns:p14="http://schemas.microsoft.com/office/powerpoint/2010/main" val="435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Functional requirement analysis </a:t>
            </a:r>
            <a:r>
              <a:rPr lang="en-US" altLang="zh-CN" b="1" dirty="0"/>
              <a:t>30~40s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13</a:t>
            </a:fld>
            <a:endParaRPr lang="zh-CN" altLang="en-US"/>
          </a:p>
        </p:txBody>
      </p:sp>
    </p:spTree>
    <p:extLst>
      <p:ext uri="{BB962C8B-B14F-4D97-AF65-F5344CB8AC3E}">
        <p14:creationId xmlns:p14="http://schemas.microsoft.com/office/powerpoint/2010/main" val="3779266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Non-Functional analysis </a:t>
            </a:r>
            <a:r>
              <a:rPr lang="en-US" altLang="zh-CN" b="1" dirty="0"/>
              <a:t>20~25s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14</a:t>
            </a:fld>
            <a:endParaRPr lang="zh-CN" altLang="en-US"/>
          </a:p>
        </p:txBody>
      </p:sp>
    </p:spTree>
    <p:extLst>
      <p:ext uri="{BB962C8B-B14F-4D97-AF65-F5344CB8AC3E}">
        <p14:creationId xmlns:p14="http://schemas.microsoft.com/office/powerpoint/2010/main" val="1821458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15</a:t>
            </a:fld>
            <a:endParaRPr lang="zh-CN" altLang="en-US"/>
          </a:p>
        </p:txBody>
      </p:sp>
    </p:spTree>
    <p:extLst>
      <p:ext uri="{BB962C8B-B14F-4D97-AF65-F5344CB8AC3E}">
        <p14:creationId xmlns:p14="http://schemas.microsoft.com/office/powerpoint/2010/main" val="1067416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Transition </a:t>
            </a:r>
            <a:r>
              <a:rPr lang="en-US" altLang="zh-CN" b="1" dirty="0"/>
              <a:t>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16</a:t>
            </a:fld>
            <a:endParaRPr lang="zh-CN" altLang="en-US"/>
          </a:p>
        </p:txBody>
      </p:sp>
    </p:spTree>
    <p:extLst>
      <p:ext uri="{BB962C8B-B14F-4D97-AF65-F5344CB8AC3E}">
        <p14:creationId xmlns:p14="http://schemas.microsoft.com/office/powerpoint/2010/main" val="2256339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17</a:t>
            </a:fld>
            <a:endParaRPr lang="zh-CN" altLang="en-US"/>
          </a:p>
        </p:txBody>
      </p:sp>
    </p:spTree>
    <p:extLst>
      <p:ext uri="{BB962C8B-B14F-4D97-AF65-F5344CB8AC3E}">
        <p14:creationId xmlns:p14="http://schemas.microsoft.com/office/powerpoint/2010/main" val="3148510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18</a:t>
            </a:fld>
            <a:endParaRPr lang="zh-CN" altLang="en-US"/>
          </a:p>
        </p:txBody>
      </p:sp>
    </p:spTree>
    <p:extLst>
      <p:ext uri="{BB962C8B-B14F-4D97-AF65-F5344CB8AC3E}">
        <p14:creationId xmlns:p14="http://schemas.microsoft.com/office/powerpoint/2010/main" val="612705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35~40s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19</a:t>
            </a:fld>
            <a:endParaRPr lang="zh-CN" altLang="en-US"/>
          </a:p>
        </p:txBody>
      </p:sp>
    </p:spTree>
    <p:extLst>
      <p:ext uri="{BB962C8B-B14F-4D97-AF65-F5344CB8AC3E}">
        <p14:creationId xmlns:p14="http://schemas.microsoft.com/office/powerpoint/2010/main" val="415860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Introduction of title of the thesis </a:t>
            </a:r>
            <a:r>
              <a:rPr lang="en-US" altLang="zh-CN" b="1" dirty="0"/>
              <a:t>10s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a:t>
            </a:fld>
            <a:endParaRPr lang="zh-CN" altLang="en-US"/>
          </a:p>
        </p:txBody>
      </p:sp>
    </p:spTree>
    <p:extLst>
      <p:ext uri="{BB962C8B-B14F-4D97-AF65-F5344CB8AC3E}">
        <p14:creationId xmlns:p14="http://schemas.microsoft.com/office/powerpoint/2010/main" val="589011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20</a:t>
            </a:fld>
            <a:endParaRPr lang="zh-CN" altLang="en-US"/>
          </a:p>
        </p:txBody>
      </p:sp>
    </p:spTree>
    <p:extLst>
      <p:ext uri="{BB962C8B-B14F-4D97-AF65-F5344CB8AC3E}">
        <p14:creationId xmlns:p14="http://schemas.microsoft.com/office/powerpoint/2010/main" val="3591418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35s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21</a:t>
            </a:fld>
            <a:endParaRPr lang="zh-CN" altLang="en-US"/>
          </a:p>
        </p:txBody>
      </p:sp>
    </p:spTree>
    <p:extLst>
      <p:ext uri="{BB962C8B-B14F-4D97-AF65-F5344CB8AC3E}">
        <p14:creationId xmlns:p14="http://schemas.microsoft.com/office/powerpoint/2010/main" val="3007057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15~20s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22</a:t>
            </a:fld>
            <a:endParaRPr lang="zh-CN" altLang="en-US"/>
          </a:p>
        </p:txBody>
      </p:sp>
    </p:spTree>
    <p:extLst>
      <p:ext uri="{BB962C8B-B14F-4D97-AF65-F5344CB8AC3E}">
        <p14:creationId xmlns:p14="http://schemas.microsoft.com/office/powerpoint/2010/main" val="402337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Transition </a:t>
            </a:r>
            <a:r>
              <a:rPr lang="en-US" altLang="zh-CN" b="1" dirty="0"/>
              <a:t>5~10s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23</a:t>
            </a:fld>
            <a:endParaRPr lang="zh-CN" altLang="en-US"/>
          </a:p>
        </p:txBody>
      </p:sp>
    </p:spTree>
    <p:extLst>
      <p:ext uri="{BB962C8B-B14F-4D97-AF65-F5344CB8AC3E}">
        <p14:creationId xmlns:p14="http://schemas.microsoft.com/office/powerpoint/2010/main" val="3324665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24</a:t>
            </a:fld>
            <a:endParaRPr lang="zh-CN" altLang="en-US"/>
          </a:p>
        </p:txBody>
      </p:sp>
    </p:spTree>
    <p:extLst>
      <p:ext uri="{BB962C8B-B14F-4D97-AF65-F5344CB8AC3E}">
        <p14:creationId xmlns:p14="http://schemas.microsoft.com/office/powerpoint/2010/main" val="2877488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25~30s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25</a:t>
            </a:fld>
            <a:endParaRPr lang="zh-CN" altLang="en-US"/>
          </a:p>
        </p:txBody>
      </p:sp>
    </p:spTree>
    <p:extLst>
      <p:ext uri="{BB962C8B-B14F-4D97-AF65-F5344CB8AC3E}">
        <p14:creationId xmlns:p14="http://schemas.microsoft.com/office/powerpoint/2010/main" val="156746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Transition </a:t>
            </a:r>
            <a:r>
              <a:rPr lang="en-US" altLang="zh-CN" b="1" dirty="0"/>
              <a:t>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26</a:t>
            </a:fld>
            <a:endParaRPr lang="zh-CN" altLang="en-US"/>
          </a:p>
        </p:txBody>
      </p:sp>
    </p:spTree>
    <p:extLst>
      <p:ext uri="{BB962C8B-B14F-4D97-AF65-F5344CB8AC3E}">
        <p14:creationId xmlns:p14="http://schemas.microsoft.com/office/powerpoint/2010/main" val="3400326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Login page </a:t>
            </a:r>
            <a:r>
              <a:rPr lang="en-US" altLang="zh-CN" b="1" dirty="0"/>
              <a:t>15s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27</a:t>
            </a:fld>
            <a:endParaRPr lang="zh-CN" altLang="en-US"/>
          </a:p>
        </p:txBody>
      </p:sp>
    </p:spTree>
    <p:extLst>
      <p:ext uri="{BB962C8B-B14F-4D97-AF65-F5344CB8AC3E}">
        <p14:creationId xmlns:p14="http://schemas.microsoft.com/office/powerpoint/2010/main" val="2988319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Student information</a:t>
            </a:r>
            <a:r>
              <a:rPr lang="en-US" altLang="zh-CN" b="1" dirty="0"/>
              <a:t> 25s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28</a:t>
            </a:fld>
            <a:endParaRPr lang="zh-CN" altLang="en-US"/>
          </a:p>
        </p:txBody>
      </p:sp>
    </p:spTree>
    <p:extLst>
      <p:ext uri="{BB962C8B-B14F-4D97-AF65-F5344CB8AC3E}">
        <p14:creationId xmlns:p14="http://schemas.microsoft.com/office/powerpoint/2010/main" val="3940214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Scheduling rules page </a:t>
            </a:r>
            <a:r>
              <a:rPr lang="en-US" altLang="zh-CN" b="1" dirty="0"/>
              <a:t>25~30s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29</a:t>
            </a:fld>
            <a:endParaRPr lang="zh-CN" altLang="en-US"/>
          </a:p>
        </p:txBody>
      </p:sp>
    </p:spTree>
    <p:extLst>
      <p:ext uri="{BB962C8B-B14F-4D97-AF65-F5344CB8AC3E}">
        <p14:creationId xmlns:p14="http://schemas.microsoft.com/office/powerpoint/2010/main" val="96642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Introduction of contents </a:t>
            </a:r>
            <a:r>
              <a:rPr lang="en-US" altLang="zh-CN" b="1" dirty="0"/>
              <a:t>15~20s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a:t>
            </a:fld>
            <a:endParaRPr lang="zh-CN" altLang="en-US"/>
          </a:p>
        </p:txBody>
      </p:sp>
    </p:spTree>
    <p:extLst>
      <p:ext uri="{BB962C8B-B14F-4D97-AF65-F5344CB8AC3E}">
        <p14:creationId xmlns:p14="http://schemas.microsoft.com/office/powerpoint/2010/main" val="3607434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Flow chart </a:t>
            </a:r>
            <a:r>
              <a:rPr lang="en-US" altLang="zh-CN" b="1" dirty="0"/>
              <a:t>40~50s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30</a:t>
            </a:fld>
            <a:endParaRPr lang="zh-CN" altLang="en-US"/>
          </a:p>
        </p:txBody>
      </p:sp>
    </p:spTree>
    <p:extLst>
      <p:ext uri="{BB962C8B-B14F-4D97-AF65-F5344CB8AC3E}">
        <p14:creationId xmlns:p14="http://schemas.microsoft.com/office/powerpoint/2010/main" val="3965147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31</a:t>
            </a:fld>
            <a:endParaRPr lang="zh-CN" altLang="en-US"/>
          </a:p>
        </p:txBody>
      </p:sp>
    </p:spTree>
    <p:extLst>
      <p:ext uri="{BB962C8B-B14F-4D97-AF65-F5344CB8AC3E}">
        <p14:creationId xmlns:p14="http://schemas.microsoft.com/office/powerpoint/2010/main" val="2166076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Transition </a:t>
            </a:r>
            <a:r>
              <a:rPr lang="en-US" altLang="zh-CN" b="1" dirty="0"/>
              <a:t>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32</a:t>
            </a:fld>
            <a:endParaRPr lang="zh-CN" altLang="en-US"/>
          </a:p>
        </p:txBody>
      </p:sp>
    </p:spTree>
    <p:extLst>
      <p:ext uri="{BB962C8B-B14F-4D97-AF65-F5344CB8AC3E}">
        <p14:creationId xmlns:p14="http://schemas.microsoft.com/office/powerpoint/2010/main" val="500001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Junit </a:t>
            </a:r>
            <a:r>
              <a:rPr lang="en-US" altLang="zh-CN" b="1" dirty="0"/>
              <a:t>10s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33</a:t>
            </a:fld>
            <a:endParaRPr lang="zh-CN" altLang="en-US"/>
          </a:p>
        </p:txBody>
      </p:sp>
    </p:spTree>
    <p:extLst>
      <p:ext uri="{BB962C8B-B14F-4D97-AF65-F5344CB8AC3E}">
        <p14:creationId xmlns:p14="http://schemas.microsoft.com/office/powerpoint/2010/main" val="424495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 case Test </a:t>
            </a:r>
            <a:r>
              <a:rPr lang="en-US" altLang="zh-CN" b="1" dirty="0"/>
              <a:t>25s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34</a:t>
            </a:fld>
            <a:endParaRPr lang="zh-CN" altLang="en-US"/>
          </a:p>
        </p:txBody>
      </p:sp>
    </p:spTree>
    <p:extLst>
      <p:ext uri="{BB962C8B-B14F-4D97-AF65-F5344CB8AC3E}">
        <p14:creationId xmlns:p14="http://schemas.microsoft.com/office/powerpoint/2010/main" val="977699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Transition </a:t>
            </a:r>
            <a:r>
              <a:rPr lang="en-US" altLang="zh-CN" b="1" dirty="0"/>
              <a:t>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35</a:t>
            </a:fld>
            <a:endParaRPr lang="zh-CN" altLang="en-US"/>
          </a:p>
        </p:txBody>
      </p:sp>
    </p:spTree>
    <p:extLst>
      <p:ext uri="{BB962C8B-B14F-4D97-AF65-F5344CB8AC3E}">
        <p14:creationId xmlns:p14="http://schemas.microsoft.com/office/powerpoint/2010/main" val="3972988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36</a:t>
            </a:fld>
            <a:endParaRPr lang="zh-CN" altLang="en-US"/>
          </a:p>
        </p:txBody>
      </p:sp>
    </p:spTree>
    <p:extLst>
      <p:ext uri="{BB962C8B-B14F-4D97-AF65-F5344CB8AC3E}">
        <p14:creationId xmlns:p14="http://schemas.microsoft.com/office/powerpoint/2010/main" val="76854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37</a:t>
            </a:fld>
            <a:endParaRPr lang="zh-CN" altLang="en-US"/>
          </a:p>
        </p:txBody>
      </p:sp>
    </p:spTree>
    <p:extLst>
      <p:ext uri="{BB962C8B-B14F-4D97-AF65-F5344CB8AC3E}">
        <p14:creationId xmlns:p14="http://schemas.microsoft.com/office/powerpoint/2010/main" val="1750914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End </a:t>
            </a:r>
            <a:r>
              <a:rPr lang="en-US" altLang="zh-CN" b="1" dirty="0"/>
              <a:t>5~10s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38</a:t>
            </a:fld>
            <a:endParaRPr lang="zh-CN" altLang="en-US"/>
          </a:p>
        </p:txBody>
      </p:sp>
    </p:spTree>
    <p:extLst>
      <p:ext uri="{BB962C8B-B14F-4D97-AF65-F5344CB8AC3E}">
        <p14:creationId xmlns:p14="http://schemas.microsoft.com/office/powerpoint/2010/main" val="405047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Transition </a:t>
            </a:r>
            <a:r>
              <a:rPr lang="en-US" altLang="zh-CN" b="1" dirty="0"/>
              <a:t>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4</a:t>
            </a:fld>
            <a:endParaRPr lang="zh-CN" altLang="en-US"/>
          </a:p>
        </p:txBody>
      </p:sp>
    </p:spTree>
    <p:extLst>
      <p:ext uri="{BB962C8B-B14F-4D97-AF65-F5344CB8AC3E}">
        <p14:creationId xmlns:p14="http://schemas.microsoft.com/office/powerpoint/2010/main" val="4158163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Introduction to abstract </a:t>
            </a:r>
            <a:r>
              <a:rPr lang="en-US" altLang="zh-CN" b="1" dirty="0"/>
              <a:t>45~50s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5</a:t>
            </a:fld>
            <a:endParaRPr lang="zh-CN" altLang="en-US"/>
          </a:p>
        </p:txBody>
      </p:sp>
    </p:spTree>
    <p:extLst>
      <p:ext uri="{BB962C8B-B14F-4D97-AF65-F5344CB8AC3E}">
        <p14:creationId xmlns:p14="http://schemas.microsoft.com/office/powerpoint/2010/main" val="249527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Transition </a:t>
            </a:r>
            <a:r>
              <a:rPr lang="en-US" altLang="zh-CN" b="1" dirty="0"/>
              <a:t>5s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6</a:t>
            </a:fld>
            <a:endParaRPr lang="zh-CN" altLang="en-US"/>
          </a:p>
        </p:txBody>
      </p:sp>
    </p:spTree>
    <p:extLst>
      <p:ext uri="{BB962C8B-B14F-4D97-AF65-F5344CB8AC3E}">
        <p14:creationId xmlns:p14="http://schemas.microsoft.com/office/powerpoint/2010/main" val="3277717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Research background </a:t>
            </a:r>
            <a:r>
              <a:rPr lang="en-US" altLang="zh-CN" b="1" dirty="0"/>
              <a:t>20s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7</a:t>
            </a:fld>
            <a:endParaRPr lang="zh-CN" altLang="en-US"/>
          </a:p>
        </p:txBody>
      </p:sp>
    </p:spTree>
    <p:extLst>
      <p:ext uri="{BB962C8B-B14F-4D97-AF65-F5344CB8AC3E}">
        <p14:creationId xmlns:p14="http://schemas.microsoft.com/office/powerpoint/2010/main" val="419098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Values and Status </a:t>
            </a:r>
            <a:r>
              <a:rPr lang="en-US" altLang="zh-CN" b="1" dirty="0"/>
              <a:t>30s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8</a:t>
            </a:fld>
            <a:endParaRPr lang="zh-CN" altLang="en-US"/>
          </a:p>
        </p:txBody>
      </p:sp>
    </p:spTree>
    <p:extLst>
      <p:ext uri="{BB962C8B-B14F-4D97-AF65-F5344CB8AC3E}">
        <p14:creationId xmlns:p14="http://schemas.microsoft.com/office/powerpoint/2010/main" val="87950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Contents </a:t>
            </a:r>
            <a:r>
              <a:rPr lang="en-US" altLang="zh-CN" b="1" dirty="0"/>
              <a:t>15~20s</a:t>
            </a:r>
            <a:endParaRPr lang="zh-CN" altLang="en-US" b="1" dirty="0"/>
          </a:p>
        </p:txBody>
      </p:sp>
      <p:sp>
        <p:nvSpPr>
          <p:cNvPr id="4" name="灯片编号占位符 3"/>
          <p:cNvSpPr>
            <a:spLocks noGrp="1"/>
          </p:cNvSpPr>
          <p:nvPr>
            <p:ph type="sldNum" sz="quarter" idx="5"/>
          </p:nvPr>
        </p:nvSpPr>
        <p:spPr/>
        <p:txBody>
          <a:bodyPr/>
          <a:lstStyle/>
          <a:p>
            <a:fld id="{934EEF7B-D23E-4F19-BBFE-77074D3911DF}" type="slidenum">
              <a:rPr lang="zh-CN" altLang="en-US" smtClean="0"/>
              <a:t>9</a:t>
            </a:fld>
            <a:endParaRPr lang="zh-CN" altLang="en-US"/>
          </a:p>
        </p:txBody>
      </p:sp>
    </p:spTree>
    <p:extLst>
      <p:ext uri="{BB962C8B-B14F-4D97-AF65-F5344CB8AC3E}">
        <p14:creationId xmlns:p14="http://schemas.microsoft.com/office/powerpoint/2010/main" val="1105780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en-US" noProof="1"/>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单击以编辑母版副标题样式</a:t>
            </a:r>
            <a:endParaRPr lang="en-US" noProof="1"/>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fld id="{7FE429B5-9BCB-4766-B96D-8921836AD3D7}" type="slidenum">
              <a:rPr lang="zh-CN" altLang="zh-CN"/>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hasCustomPrompt="1"/>
          </p:nvPr>
        </p:nvSpPr>
        <p:spPr/>
        <p:txBody>
          <a:bodyPr vert="eaVert"/>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fld id="{4F104D6A-7396-4F6D-A924-46AF7B6DC6A4}" type="slidenum">
              <a:rPr lang="zh-CN" altLang="zh-CN"/>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fld id="{957F1B52-1D8E-41D0-AB69-0322D909DFE9}" type="slidenum">
              <a:rPr lang="zh-CN" altLang="zh-CN"/>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hasCustomPrompt="1"/>
          </p:nvPr>
        </p:nvSpPr>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fld id="{AAB03B30-9324-4639-9DCC-642E248E00A0}" type="slidenum">
              <a:rPr lang="zh-CN" altLang="zh-CN"/>
              <a:t>‹#›</a:t>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en-US" noProof="1"/>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编辑母版文本样式</a:t>
            </a:r>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fld id="{1FB7300A-3039-49D1-AE7D-75F3B5F0C990}" type="slidenum">
              <a:rPr lang="zh-CN" altLang="zh-CN"/>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fld id="{1A335490-8D1A-4003-A60C-E8EA7FC46384}" type="slidenum">
              <a:rPr lang="zh-CN" altLang="zh-CN"/>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noProof="1"/>
              <a:t>单击此处编辑母版标题样式</a:t>
            </a:r>
            <a:endParaRPr lang="en-US" noProof="1"/>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fld id="{F5112898-A441-430E-AA6A-A4BC31F3083B}" type="slidenum">
              <a:rPr lang="zh-CN" altLang="zh-CN"/>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fld id="{A4D45904-6879-4825-B0DB-AC6FC71E7210}" type="slidenum">
              <a:rPr lang="zh-CN" altLang="zh-CN"/>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fld id="{B458AF5C-F677-408C-A7C1-5232B10200BD}" type="slidenum">
              <a:rPr lang="zh-CN" altLang="zh-CN"/>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fld id="{9D93380D-68EC-4399-A54B-BD768133186D}" type="slidenum">
              <a:rPr lang="zh-CN" altLang="zh-CN"/>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fld id="{CBCE0C5D-0597-4A0A-8031-A85304BD4EF9}" type="slidenum">
              <a:rPr lang="zh-CN" altLang="zh-CN"/>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Text Placeholder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9604DA86-0C7A-4D17-BA31-08C175E33DBC}" type="slidenum">
              <a:rPr lang="zh-CN" altLang="zh-CN"/>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等线 Light"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等线"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等线"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等线"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等线"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矩形 276"/>
          <p:cNvSpPr/>
          <p:nvPr/>
        </p:nvSpPr>
        <p:spPr>
          <a:xfrm>
            <a:off x="0" y="1396460"/>
            <a:ext cx="9131300" cy="2339975"/>
          </a:xfrm>
          <a:prstGeom prst="rect">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sp>
        <p:nvSpPr>
          <p:cNvPr id="278" name="文本框 277"/>
          <p:cNvSpPr txBox="1"/>
          <p:nvPr/>
        </p:nvSpPr>
        <p:spPr>
          <a:xfrm>
            <a:off x="951300" y="1576195"/>
            <a:ext cx="6597649" cy="830997"/>
          </a:xfrm>
          <a:prstGeom prst="rect">
            <a:avLst/>
          </a:prstGeom>
          <a:noFill/>
        </p:spPr>
        <p:txBody>
          <a:bodyPr wrap="square">
            <a:spAutoFit/>
          </a:bodyPr>
          <a:lstStyle/>
          <a:p>
            <a:pPr algn="ctr" eaLnBrk="0" hangingPunct="0">
              <a:buFontTx/>
              <a:buNone/>
              <a:defRPr/>
            </a:pPr>
            <a:r>
              <a:rPr lang="en-US" altLang="zh-CN" sz="4800" b="1" spc="300" dirty="0">
                <a:solidFill>
                  <a:schemeClr val="bg1"/>
                </a:solidFill>
                <a:latin typeface="微软雅黑" panose="020B0503020204020204" pitchFamily="34" charset="-122"/>
                <a:ea typeface="微软雅黑" panose="020B0503020204020204" pitchFamily="34" charset="-122"/>
              </a:rPr>
              <a:t>Thesis Defense</a:t>
            </a:r>
          </a:p>
        </p:txBody>
      </p:sp>
      <p:grpSp>
        <p:nvGrpSpPr>
          <p:cNvPr id="3075" name="组合 7344"/>
          <p:cNvGrpSpPr/>
          <p:nvPr/>
        </p:nvGrpSpPr>
        <p:grpSpPr bwMode="auto">
          <a:xfrm>
            <a:off x="1053555" y="4581128"/>
            <a:ext cx="1685156" cy="577513"/>
            <a:chOff x="263352" y="4288688"/>
            <a:chExt cx="1684820" cy="504057"/>
          </a:xfrm>
        </p:grpSpPr>
        <p:sp>
          <p:nvSpPr>
            <p:cNvPr id="7344" name="圆角矩形 7343"/>
            <p:cNvSpPr/>
            <p:nvPr/>
          </p:nvSpPr>
          <p:spPr>
            <a:xfrm>
              <a:off x="263352" y="4288688"/>
              <a:ext cx="1684820" cy="504057"/>
            </a:xfrm>
            <a:prstGeom prst="roundRect">
              <a:avLst>
                <a:gd name="adj" fmla="val 25040"/>
              </a:avLst>
            </a:prstGeom>
            <a:solidFill>
              <a:srgbClr val="E74E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dirty="0">
                  <a:latin typeface="微软雅黑" panose="020B0503020204020204" pitchFamily="34" charset="-122"/>
                  <a:ea typeface="微软雅黑" panose="020B0503020204020204" pitchFamily="34" charset="-122"/>
                </a:rPr>
                <a:t>Respondent</a:t>
              </a:r>
              <a:endParaRPr lang="zh-CN" altLang="en-US" dirty="0">
                <a:latin typeface="微软雅黑" panose="020B0503020204020204" pitchFamily="34" charset="-122"/>
                <a:ea typeface="微软雅黑" panose="020B0503020204020204" pitchFamily="34" charset="-122"/>
              </a:endParaRPr>
            </a:p>
          </p:txBody>
        </p:sp>
        <p:sp>
          <p:nvSpPr>
            <p:cNvPr id="281" name="圆角矩形 280"/>
            <p:cNvSpPr/>
            <p:nvPr/>
          </p:nvSpPr>
          <p:spPr>
            <a:xfrm>
              <a:off x="334774" y="4357924"/>
              <a:ext cx="1541404" cy="385166"/>
            </a:xfrm>
            <a:prstGeom prst="roundRect">
              <a:avLst>
                <a:gd name="adj" fmla="val 25040"/>
              </a:avLst>
            </a:prstGeom>
            <a:no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7346" name="文本框 7345"/>
          <p:cNvSpPr txBox="1"/>
          <p:nvPr/>
        </p:nvSpPr>
        <p:spPr>
          <a:xfrm>
            <a:off x="2845074" y="4726612"/>
            <a:ext cx="2222500" cy="369332"/>
          </a:xfrm>
          <a:prstGeom prst="rect">
            <a:avLst/>
          </a:prstGeom>
          <a:noFill/>
        </p:spPr>
        <p:txBody>
          <a:bodyPr>
            <a:spAutoFit/>
          </a:bodyPr>
          <a:lstStyle/>
          <a:p>
            <a:pPr eaLnBrk="0" hangingPunct="0">
              <a:buFontTx/>
              <a:buNone/>
              <a:defRPr/>
            </a:pPr>
            <a:r>
              <a:rPr lang="en-US" altLang="zh-CN" b="1" dirty="0">
                <a:solidFill>
                  <a:schemeClr val="tx1">
                    <a:lumMod val="75000"/>
                    <a:lumOff val="25000"/>
                  </a:schemeClr>
                </a:solidFill>
                <a:latin typeface="方正细倩简体" panose="03000509000000000000" pitchFamily="65" charset="-122"/>
                <a:ea typeface="方正细倩简体" panose="03000509000000000000" pitchFamily="65" charset="-122"/>
              </a:rPr>
              <a:t>Li Yuanshi</a:t>
            </a:r>
          </a:p>
        </p:txBody>
      </p:sp>
      <p:sp>
        <p:nvSpPr>
          <p:cNvPr id="287" name="文本框 286"/>
          <p:cNvSpPr txBox="1"/>
          <p:nvPr/>
        </p:nvSpPr>
        <p:spPr>
          <a:xfrm>
            <a:off x="6339930" y="4732709"/>
            <a:ext cx="1988318" cy="369332"/>
          </a:xfrm>
          <a:prstGeom prst="rect">
            <a:avLst/>
          </a:prstGeom>
          <a:noFill/>
        </p:spPr>
        <p:txBody>
          <a:bodyPr wrap="square">
            <a:spAutoFit/>
          </a:bodyPr>
          <a:lstStyle/>
          <a:p>
            <a:pPr eaLnBrk="0" hangingPunct="0">
              <a:buFontTx/>
              <a:buNone/>
              <a:defRPr/>
            </a:pPr>
            <a:r>
              <a:rPr lang="en-US" altLang="zh-CN" b="1" dirty="0">
                <a:solidFill>
                  <a:schemeClr val="tx1">
                    <a:lumMod val="75000"/>
                    <a:lumOff val="25000"/>
                  </a:schemeClr>
                </a:solidFill>
                <a:latin typeface="方正细倩简体" panose="03000509000000000000" pitchFamily="65" charset="-122"/>
                <a:ea typeface="方正细倩简体" panose="03000509000000000000" pitchFamily="65" charset="-122"/>
              </a:rPr>
              <a:t>Zhang Mingwei</a:t>
            </a:r>
          </a:p>
        </p:txBody>
      </p:sp>
      <p:sp>
        <p:nvSpPr>
          <p:cNvPr id="3083" name="文本框 287"/>
          <p:cNvSpPr txBox="1">
            <a:spLocks noChangeArrowheads="1"/>
          </p:cNvSpPr>
          <p:nvPr/>
        </p:nvSpPr>
        <p:spPr bwMode="auto">
          <a:xfrm>
            <a:off x="1697037" y="2659464"/>
            <a:ext cx="50847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dist"/>
            <a:r>
              <a:rPr lang="en-US" altLang="zh-CN" sz="2000" b="1" dirty="0">
                <a:solidFill>
                  <a:schemeClr val="bg1"/>
                </a:solidFill>
                <a:latin typeface="方正细倩简体" panose="03000509000000000000" pitchFamily="65" charset="-122"/>
                <a:ea typeface="方正细倩简体" panose="03000509000000000000" pitchFamily="65" charset="-122"/>
              </a:rPr>
              <a:t>Northeastern University</a:t>
            </a:r>
          </a:p>
          <a:p>
            <a:pPr algn="dist"/>
            <a:endParaRPr lang="zh-CN" altLang="en-US" sz="2000" dirty="0">
              <a:solidFill>
                <a:schemeClr val="bg1"/>
              </a:solidFill>
              <a:latin typeface="方正细倩简体" panose="03000509000000000000" pitchFamily="65" charset="-122"/>
              <a:ea typeface="方正细倩简体" panose="03000509000000000000" pitchFamily="65" charset="-122"/>
            </a:endParaRPr>
          </a:p>
        </p:txBody>
      </p:sp>
      <p:pic>
        <p:nvPicPr>
          <p:cNvPr id="309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1838" y="201612"/>
            <a:ext cx="2286000" cy="665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287">
            <a:extLst>
              <a:ext uri="{FF2B5EF4-FFF2-40B4-BE49-F238E27FC236}">
                <a16:creationId xmlns:a16="http://schemas.microsoft.com/office/drawing/2014/main" id="{5093D3FE-C236-4AD7-A23A-3C03D3A57FA0}"/>
              </a:ext>
            </a:extLst>
          </p:cNvPr>
          <p:cNvSpPr txBox="1">
            <a:spLocks noChangeArrowheads="1"/>
          </p:cNvSpPr>
          <p:nvPr/>
        </p:nvSpPr>
        <p:spPr bwMode="auto">
          <a:xfrm>
            <a:off x="1596470" y="3081154"/>
            <a:ext cx="52858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dist"/>
            <a:r>
              <a:rPr lang="en-US" altLang="zh-CN" sz="2000" b="1" dirty="0">
                <a:solidFill>
                  <a:schemeClr val="bg1"/>
                </a:solidFill>
                <a:latin typeface="方正细倩简体" panose="03000509000000000000" pitchFamily="65" charset="-122"/>
                <a:ea typeface="方正细倩简体" panose="03000509000000000000" pitchFamily="65" charset="-122"/>
              </a:rPr>
              <a:t>Software Engineering(International (English))</a:t>
            </a:r>
          </a:p>
          <a:p>
            <a:pPr algn="dist"/>
            <a:endParaRPr lang="zh-CN" altLang="en-US" sz="2000" dirty="0">
              <a:solidFill>
                <a:schemeClr val="bg1"/>
              </a:solidFill>
              <a:latin typeface="方正细倩简体" panose="03000509000000000000" pitchFamily="65" charset="-122"/>
              <a:ea typeface="方正细倩简体" panose="03000509000000000000" pitchFamily="65" charset="-122"/>
            </a:endParaRPr>
          </a:p>
        </p:txBody>
      </p:sp>
      <p:grpSp>
        <p:nvGrpSpPr>
          <p:cNvPr id="15" name="组合 7344">
            <a:extLst>
              <a:ext uri="{FF2B5EF4-FFF2-40B4-BE49-F238E27FC236}">
                <a16:creationId xmlns:a16="http://schemas.microsoft.com/office/drawing/2014/main" id="{F1D704EA-0655-48EC-A4C0-54F738B97F7E}"/>
              </a:ext>
            </a:extLst>
          </p:cNvPr>
          <p:cNvGrpSpPr/>
          <p:nvPr/>
        </p:nvGrpSpPr>
        <p:grpSpPr bwMode="auto">
          <a:xfrm>
            <a:off x="1053555" y="5877272"/>
            <a:ext cx="1685156" cy="577513"/>
            <a:chOff x="263352" y="4288688"/>
            <a:chExt cx="1684820" cy="504057"/>
          </a:xfrm>
        </p:grpSpPr>
        <p:sp>
          <p:nvSpPr>
            <p:cNvPr id="16" name="圆角矩形 7343">
              <a:extLst>
                <a:ext uri="{FF2B5EF4-FFF2-40B4-BE49-F238E27FC236}">
                  <a16:creationId xmlns:a16="http://schemas.microsoft.com/office/drawing/2014/main" id="{6CA13AE8-F5B8-4772-AC96-B7900BCD1A30}"/>
                </a:ext>
              </a:extLst>
            </p:cNvPr>
            <p:cNvSpPr/>
            <p:nvPr/>
          </p:nvSpPr>
          <p:spPr>
            <a:xfrm>
              <a:off x="263352" y="4288688"/>
              <a:ext cx="1684820" cy="504057"/>
            </a:xfrm>
            <a:prstGeom prst="roundRect">
              <a:avLst>
                <a:gd name="adj" fmla="val 25040"/>
              </a:avLst>
            </a:prstGeom>
            <a:solidFill>
              <a:srgbClr val="E74E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dirty="0">
                  <a:latin typeface="微软雅黑" panose="020B0503020204020204" pitchFamily="34" charset="-122"/>
                  <a:ea typeface="微软雅黑" panose="020B0503020204020204" pitchFamily="34" charset="-122"/>
                </a:rPr>
                <a:t>Class</a:t>
              </a:r>
              <a:endParaRPr lang="zh-CN" altLang="en-US" dirty="0">
                <a:latin typeface="微软雅黑" panose="020B0503020204020204" pitchFamily="34" charset="-122"/>
                <a:ea typeface="微软雅黑" panose="020B0503020204020204" pitchFamily="34" charset="-122"/>
              </a:endParaRPr>
            </a:p>
          </p:txBody>
        </p:sp>
        <p:sp>
          <p:nvSpPr>
            <p:cNvPr id="17" name="圆角矩形 280">
              <a:extLst>
                <a:ext uri="{FF2B5EF4-FFF2-40B4-BE49-F238E27FC236}">
                  <a16:creationId xmlns:a16="http://schemas.microsoft.com/office/drawing/2014/main" id="{4873BF0C-2CEC-4250-A6F8-07D929B1A736}"/>
                </a:ext>
              </a:extLst>
            </p:cNvPr>
            <p:cNvSpPr/>
            <p:nvPr/>
          </p:nvSpPr>
          <p:spPr>
            <a:xfrm>
              <a:off x="334774" y="4357924"/>
              <a:ext cx="1541404" cy="385166"/>
            </a:xfrm>
            <a:prstGeom prst="roundRect">
              <a:avLst>
                <a:gd name="adj" fmla="val 25040"/>
              </a:avLst>
            </a:prstGeom>
            <a:no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18" name="文本框 17">
            <a:extLst>
              <a:ext uri="{FF2B5EF4-FFF2-40B4-BE49-F238E27FC236}">
                <a16:creationId xmlns:a16="http://schemas.microsoft.com/office/drawing/2014/main" id="{2A786D00-9982-469A-83B7-B094E03C9B7A}"/>
              </a:ext>
            </a:extLst>
          </p:cNvPr>
          <p:cNvSpPr txBox="1"/>
          <p:nvPr/>
        </p:nvSpPr>
        <p:spPr>
          <a:xfrm>
            <a:off x="2845074" y="6028562"/>
            <a:ext cx="2222500" cy="369332"/>
          </a:xfrm>
          <a:prstGeom prst="rect">
            <a:avLst/>
          </a:prstGeom>
          <a:noFill/>
        </p:spPr>
        <p:txBody>
          <a:bodyPr>
            <a:spAutoFit/>
          </a:bodyPr>
          <a:lstStyle/>
          <a:p>
            <a:pPr eaLnBrk="0" hangingPunct="0">
              <a:buFontTx/>
              <a:buNone/>
              <a:defRPr/>
            </a:pPr>
            <a:r>
              <a:rPr lang="en-US" altLang="zh-CN" b="1" dirty="0">
                <a:solidFill>
                  <a:schemeClr val="tx1">
                    <a:lumMod val="75000"/>
                    <a:lumOff val="25000"/>
                  </a:schemeClr>
                </a:solidFill>
                <a:latin typeface="方正细倩简体" panose="03000509000000000000" pitchFamily="65" charset="-122"/>
                <a:ea typeface="方正细倩简体" panose="03000509000000000000" pitchFamily="65" charset="-122"/>
              </a:rPr>
              <a:t>1702</a:t>
            </a:r>
          </a:p>
        </p:txBody>
      </p:sp>
      <p:grpSp>
        <p:nvGrpSpPr>
          <p:cNvPr id="23" name="组合 7344">
            <a:extLst>
              <a:ext uri="{FF2B5EF4-FFF2-40B4-BE49-F238E27FC236}">
                <a16:creationId xmlns:a16="http://schemas.microsoft.com/office/drawing/2014/main" id="{03B664F3-4DE1-40F1-A3E1-1C4497CB620E}"/>
              </a:ext>
            </a:extLst>
          </p:cNvPr>
          <p:cNvGrpSpPr/>
          <p:nvPr/>
        </p:nvGrpSpPr>
        <p:grpSpPr bwMode="auto">
          <a:xfrm>
            <a:off x="4654774" y="4581128"/>
            <a:ext cx="1685156" cy="577513"/>
            <a:chOff x="263352" y="4288688"/>
            <a:chExt cx="1684820" cy="504057"/>
          </a:xfrm>
        </p:grpSpPr>
        <p:sp>
          <p:nvSpPr>
            <p:cNvPr id="24" name="圆角矩形 7343">
              <a:extLst>
                <a:ext uri="{FF2B5EF4-FFF2-40B4-BE49-F238E27FC236}">
                  <a16:creationId xmlns:a16="http://schemas.microsoft.com/office/drawing/2014/main" id="{3F7B6336-8FAB-442F-AC37-0CED616DBBEC}"/>
                </a:ext>
              </a:extLst>
            </p:cNvPr>
            <p:cNvSpPr/>
            <p:nvPr/>
          </p:nvSpPr>
          <p:spPr>
            <a:xfrm>
              <a:off x="263352" y="4288688"/>
              <a:ext cx="1684820" cy="504057"/>
            </a:xfrm>
            <a:prstGeom prst="roundRect">
              <a:avLst>
                <a:gd name="adj" fmla="val 25040"/>
              </a:avLst>
            </a:prstGeom>
            <a:solidFill>
              <a:srgbClr val="E74E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dirty="0">
                  <a:latin typeface="微软雅黑" panose="020B0503020204020204" pitchFamily="34" charset="-122"/>
                  <a:ea typeface="微软雅黑" panose="020B0503020204020204" pitchFamily="34" charset="-122"/>
                </a:rPr>
                <a:t>Supervisor</a:t>
              </a:r>
              <a:endParaRPr lang="zh-CN" altLang="en-US" dirty="0">
                <a:latin typeface="微软雅黑" panose="020B0503020204020204" pitchFamily="34" charset="-122"/>
                <a:ea typeface="微软雅黑" panose="020B0503020204020204" pitchFamily="34" charset="-122"/>
              </a:endParaRPr>
            </a:p>
          </p:txBody>
        </p:sp>
        <p:sp>
          <p:nvSpPr>
            <p:cNvPr id="25" name="圆角矩形 280">
              <a:extLst>
                <a:ext uri="{FF2B5EF4-FFF2-40B4-BE49-F238E27FC236}">
                  <a16:creationId xmlns:a16="http://schemas.microsoft.com/office/drawing/2014/main" id="{8962FA45-8A46-417E-9FE3-FBCD39714C7A}"/>
                </a:ext>
              </a:extLst>
            </p:cNvPr>
            <p:cNvSpPr/>
            <p:nvPr/>
          </p:nvSpPr>
          <p:spPr>
            <a:xfrm>
              <a:off x="334774" y="4357924"/>
              <a:ext cx="1541404" cy="385166"/>
            </a:xfrm>
            <a:prstGeom prst="roundRect">
              <a:avLst>
                <a:gd name="adj" fmla="val 25040"/>
              </a:avLst>
            </a:prstGeom>
            <a:no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grpSp>
        <p:nvGrpSpPr>
          <p:cNvPr id="26" name="组合 7344">
            <a:extLst>
              <a:ext uri="{FF2B5EF4-FFF2-40B4-BE49-F238E27FC236}">
                <a16:creationId xmlns:a16="http://schemas.microsoft.com/office/drawing/2014/main" id="{40AC54C5-2079-4E09-A443-3CA972BCA6B3}"/>
              </a:ext>
            </a:extLst>
          </p:cNvPr>
          <p:cNvGrpSpPr/>
          <p:nvPr/>
        </p:nvGrpSpPr>
        <p:grpSpPr bwMode="auto">
          <a:xfrm>
            <a:off x="4652271" y="5820381"/>
            <a:ext cx="1685156" cy="577513"/>
            <a:chOff x="263352" y="4288688"/>
            <a:chExt cx="1684820" cy="504057"/>
          </a:xfrm>
        </p:grpSpPr>
        <p:sp>
          <p:nvSpPr>
            <p:cNvPr id="27" name="圆角矩形 7343">
              <a:extLst>
                <a:ext uri="{FF2B5EF4-FFF2-40B4-BE49-F238E27FC236}">
                  <a16:creationId xmlns:a16="http://schemas.microsoft.com/office/drawing/2014/main" id="{A6C0CC66-C017-411A-A0B8-8F25F588DCBB}"/>
                </a:ext>
              </a:extLst>
            </p:cNvPr>
            <p:cNvSpPr/>
            <p:nvPr/>
          </p:nvSpPr>
          <p:spPr>
            <a:xfrm>
              <a:off x="263352" y="4288688"/>
              <a:ext cx="1684820" cy="504057"/>
            </a:xfrm>
            <a:prstGeom prst="roundRect">
              <a:avLst>
                <a:gd name="adj" fmla="val 25040"/>
              </a:avLst>
            </a:prstGeom>
            <a:solidFill>
              <a:srgbClr val="E74E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dirty="0">
                  <a:latin typeface="微软雅黑" panose="020B0503020204020204" pitchFamily="34" charset="-122"/>
                  <a:ea typeface="微软雅黑" panose="020B0503020204020204" pitchFamily="34" charset="-122"/>
                </a:rPr>
                <a:t>Student ID</a:t>
              </a:r>
              <a:endParaRPr lang="zh-CN" altLang="en-US" dirty="0">
                <a:latin typeface="微软雅黑" panose="020B0503020204020204" pitchFamily="34" charset="-122"/>
                <a:ea typeface="微软雅黑" panose="020B0503020204020204" pitchFamily="34" charset="-122"/>
              </a:endParaRPr>
            </a:p>
          </p:txBody>
        </p:sp>
        <p:sp>
          <p:nvSpPr>
            <p:cNvPr id="28" name="圆角矩形 280">
              <a:extLst>
                <a:ext uri="{FF2B5EF4-FFF2-40B4-BE49-F238E27FC236}">
                  <a16:creationId xmlns:a16="http://schemas.microsoft.com/office/drawing/2014/main" id="{F15AA209-F871-496A-B3DD-E122F748C17F}"/>
                </a:ext>
              </a:extLst>
            </p:cNvPr>
            <p:cNvSpPr/>
            <p:nvPr/>
          </p:nvSpPr>
          <p:spPr>
            <a:xfrm>
              <a:off x="334774" y="4357924"/>
              <a:ext cx="1541404" cy="385166"/>
            </a:xfrm>
            <a:prstGeom prst="roundRect">
              <a:avLst>
                <a:gd name="adj" fmla="val 25040"/>
              </a:avLst>
            </a:prstGeom>
            <a:no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29" name="文本框 28">
            <a:extLst>
              <a:ext uri="{FF2B5EF4-FFF2-40B4-BE49-F238E27FC236}">
                <a16:creationId xmlns:a16="http://schemas.microsoft.com/office/drawing/2014/main" id="{FB4A9699-6F17-49FB-930E-9914BC02C47D}"/>
              </a:ext>
            </a:extLst>
          </p:cNvPr>
          <p:cNvSpPr txBox="1"/>
          <p:nvPr/>
        </p:nvSpPr>
        <p:spPr>
          <a:xfrm>
            <a:off x="6408863" y="5992580"/>
            <a:ext cx="1988318" cy="369332"/>
          </a:xfrm>
          <a:prstGeom prst="rect">
            <a:avLst/>
          </a:prstGeom>
          <a:noFill/>
        </p:spPr>
        <p:txBody>
          <a:bodyPr wrap="square">
            <a:spAutoFit/>
          </a:bodyPr>
          <a:lstStyle/>
          <a:p>
            <a:pPr eaLnBrk="0" hangingPunct="0">
              <a:buFontTx/>
              <a:buNone/>
              <a:defRPr/>
            </a:pPr>
            <a:r>
              <a:rPr lang="en-US" altLang="zh-CN" b="1" dirty="0">
                <a:solidFill>
                  <a:schemeClr val="tx1">
                    <a:lumMod val="75000"/>
                    <a:lumOff val="25000"/>
                  </a:schemeClr>
                </a:solidFill>
                <a:latin typeface="方正细倩简体" panose="03000509000000000000" pitchFamily="65" charset="-122"/>
                <a:ea typeface="方正细倩简体" panose="03000509000000000000" pitchFamily="65" charset="-122"/>
              </a:rPr>
              <a:t>20172259</a:t>
            </a:r>
          </a:p>
        </p:txBody>
      </p:sp>
      <p:pic>
        <p:nvPicPr>
          <p:cNvPr id="3" name="图片 2">
            <a:extLst>
              <a:ext uri="{FF2B5EF4-FFF2-40B4-BE49-F238E27FC236}">
                <a16:creationId xmlns:a16="http://schemas.microsoft.com/office/drawing/2014/main" id="{BBE6D4A3-5639-4F56-A05F-94213413E79C}"/>
              </a:ext>
            </a:extLst>
          </p:cNvPr>
          <p:cNvPicPr>
            <a:picLocks noChangeAspect="1"/>
          </p:cNvPicPr>
          <p:nvPr/>
        </p:nvPicPr>
        <p:blipFill>
          <a:blip r:embed="rId4"/>
          <a:stretch>
            <a:fillRect/>
          </a:stretch>
        </p:blipFill>
        <p:spPr>
          <a:xfrm>
            <a:off x="10600771" y="93497"/>
            <a:ext cx="1543162" cy="14320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84" name="组合 13"/>
          <p:cNvGrpSpPr/>
          <p:nvPr/>
        </p:nvGrpSpPr>
        <p:grpSpPr bwMode="auto">
          <a:xfrm>
            <a:off x="605810" y="1702059"/>
            <a:ext cx="4208301" cy="523616"/>
            <a:chOff x="9118972" y="1398506"/>
            <a:chExt cx="4207721" cy="524287"/>
          </a:xfrm>
        </p:grpSpPr>
        <p:sp>
          <p:nvSpPr>
            <p:cNvPr id="11285" name="矩形 53"/>
            <p:cNvSpPr>
              <a:spLocks noChangeArrowheads="1"/>
            </p:cNvSpPr>
            <p:nvPr/>
          </p:nvSpPr>
          <p:spPr bwMode="auto">
            <a:xfrm>
              <a:off x="9984433" y="1398506"/>
              <a:ext cx="3342260" cy="49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lnSpc>
                  <a:spcPct val="120000"/>
                </a:lnSpc>
              </a:pPr>
              <a:r>
                <a:rPr lang="en-US" altLang="zh-CN" sz="2400" b="1" kern="100" dirty="0">
                  <a:latin typeface="Georgia" panose="02040502050405020303" pitchFamily="18" charset="0"/>
                  <a:ea typeface="宋体" panose="02010600030101010101" pitchFamily="2" charset="-122"/>
                </a:rPr>
                <a:t>Optimized k-Means</a:t>
              </a:r>
              <a:endParaRPr lang="zh-CN" altLang="en-US" sz="2400" b="1" kern="100" dirty="0">
                <a:latin typeface="Georgia" panose="02040502050405020303" pitchFamily="18" charset="0"/>
                <a:ea typeface="宋体" panose="02010600030101010101" pitchFamily="2" charset="-122"/>
              </a:endParaRPr>
            </a:p>
          </p:txBody>
        </p:sp>
        <p:grpSp>
          <p:nvGrpSpPr>
            <p:cNvPr id="55" name="组合 54"/>
            <p:cNvGrpSpPr/>
            <p:nvPr/>
          </p:nvGrpSpPr>
          <p:grpSpPr>
            <a:xfrm>
              <a:off x="9118972" y="1433788"/>
              <a:ext cx="572087" cy="489005"/>
              <a:chOff x="1179499" y="5126995"/>
              <a:chExt cx="695313" cy="594335"/>
            </a:xfrm>
            <a:solidFill>
              <a:srgbClr val="FFC000"/>
            </a:solidFill>
          </p:grpSpPr>
          <p:sp>
            <p:nvSpPr>
              <p:cNvPr id="56" name="Freeform 131"/>
              <p:cNvSpPr/>
              <p:nvPr/>
            </p:nvSpPr>
            <p:spPr bwMode="auto">
              <a:xfrm>
                <a:off x="1179499" y="5632612"/>
                <a:ext cx="695313" cy="88718"/>
              </a:xfrm>
              <a:custGeom>
                <a:avLst/>
                <a:gdLst>
                  <a:gd name="T0" fmla="*/ 383 w 408"/>
                  <a:gd name="T1" fmla="*/ 0 h 52"/>
                  <a:gd name="T2" fmla="*/ 363 w 408"/>
                  <a:gd name="T3" fmla="*/ 0 h 52"/>
                  <a:gd name="T4" fmla="*/ 363 w 408"/>
                  <a:gd name="T5" fmla="*/ 17 h 52"/>
                  <a:gd name="T6" fmla="*/ 283 w 408"/>
                  <a:gd name="T7" fmla="*/ 17 h 52"/>
                  <a:gd name="T8" fmla="*/ 283 w 408"/>
                  <a:gd name="T9" fmla="*/ 0 h 52"/>
                  <a:gd name="T10" fmla="*/ 238 w 408"/>
                  <a:gd name="T11" fmla="*/ 0 h 52"/>
                  <a:gd name="T12" fmla="*/ 238 w 408"/>
                  <a:gd name="T13" fmla="*/ 14 h 52"/>
                  <a:gd name="T14" fmla="*/ 158 w 408"/>
                  <a:gd name="T15" fmla="*/ 14 h 52"/>
                  <a:gd name="T16" fmla="*/ 158 w 408"/>
                  <a:gd name="T17" fmla="*/ 0 h 52"/>
                  <a:gd name="T18" fmla="*/ 115 w 408"/>
                  <a:gd name="T19" fmla="*/ 0 h 52"/>
                  <a:gd name="T20" fmla="*/ 115 w 408"/>
                  <a:gd name="T21" fmla="*/ 15 h 52"/>
                  <a:gd name="T22" fmla="*/ 35 w 408"/>
                  <a:gd name="T23" fmla="*/ 15 h 52"/>
                  <a:gd name="T24" fmla="*/ 35 w 408"/>
                  <a:gd name="T25" fmla="*/ 0 h 52"/>
                  <a:gd name="T26" fmla="*/ 26 w 408"/>
                  <a:gd name="T27" fmla="*/ 0 h 52"/>
                  <a:gd name="T28" fmla="*/ 0 w 408"/>
                  <a:gd name="T29" fmla="*/ 26 h 52"/>
                  <a:gd name="T30" fmla="*/ 0 w 408"/>
                  <a:gd name="T31" fmla="*/ 27 h 52"/>
                  <a:gd name="T32" fmla="*/ 26 w 408"/>
                  <a:gd name="T33" fmla="*/ 52 h 52"/>
                  <a:gd name="T34" fmla="*/ 383 w 408"/>
                  <a:gd name="T35" fmla="*/ 52 h 52"/>
                  <a:gd name="T36" fmla="*/ 408 w 408"/>
                  <a:gd name="T37" fmla="*/ 27 h 52"/>
                  <a:gd name="T38" fmla="*/ 408 w 408"/>
                  <a:gd name="T39" fmla="*/ 26 h 52"/>
                  <a:gd name="T40" fmla="*/ 383 w 408"/>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8" h="52">
                    <a:moveTo>
                      <a:pt x="383" y="0"/>
                    </a:moveTo>
                    <a:cubicBezTo>
                      <a:pt x="363" y="0"/>
                      <a:pt x="363" y="0"/>
                      <a:pt x="363" y="0"/>
                    </a:cubicBezTo>
                    <a:cubicBezTo>
                      <a:pt x="363" y="17"/>
                      <a:pt x="363" y="17"/>
                      <a:pt x="363" y="17"/>
                    </a:cubicBezTo>
                    <a:cubicBezTo>
                      <a:pt x="283" y="17"/>
                      <a:pt x="283" y="17"/>
                      <a:pt x="283" y="17"/>
                    </a:cubicBezTo>
                    <a:cubicBezTo>
                      <a:pt x="283" y="0"/>
                      <a:pt x="283" y="0"/>
                      <a:pt x="283" y="0"/>
                    </a:cubicBezTo>
                    <a:cubicBezTo>
                      <a:pt x="238" y="0"/>
                      <a:pt x="238" y="0"/>
                      <a:pt x="238" y="0"/>
                    </a:cubicBezTo>
                    <a:cubicBezTo>
                      <a:pt x="238" y="14"/>
                      <a:pt x="238" y="14"/>
                      <a:pt x="238" y="14"/>
                    </a:cubicBezTo>
                    <a:cubicBezTo>
                      <a:pt x="158" y="14"/>
                      <a:pt x="158" y="14"/>
                      <a:pt x="158" y="14"/>
                    </a:cubicBezTo>
                    <a:cubicBezTo>
                      <a:pt x="158" y="0"/>
                      <a:pt x="158" y="0"/>
                      <a:pt x="158" y="0"/>
                    </a:cubicBezTo>
                    <a:cubicBezTo>
                      <a:pt x="115" y="0"/>
                      <a:pt x="115" y="0"/>
                      <a:pt x="115" y="0"/>
                    </a:cubicBezTo>
                    <a:cubicBezTo>
                      <a:pt x="115" y="15"/>
                      <a:pt x="115" y="15"/>
                      <a:pt x="115" y="15"/>
                    </a:cubicBezTo>
                    <a:cubicBezTo>
                      <a:pt x="35" y="15"/>
                      <a:pt x="35" y="15"/>
                      <a:pt x="35" y="15"/>
                    </a:cubicBezTo>
                    <a:cubicBezTo>
                      <a:pt x="35" y="0"/>
                      <a:pt x="35" y="0"/>
                      <a:pt x="35" y="0"/>
                    </a:cubicBezTo>
                    <a:cubicBezTo>
                      <a:pt x="26" y="0"/>
                      <a:pt x="26" y="0"/>
                      <a:pt x="26" y="0"/>
                    </a:cubicBezTo>
                    <a:cubicBezTo>
                      <a:pt x="12" y="0"/>
                      <a:pt x="0" y="12"/>
                      <a:pt x="0" y="26"/>
                    </a:cubicBezTo>
                    <a:cubicBezTo>
                      <a:pt x="0" y="27"/>
                      <a:pt x="0" y="27"/>
                      <a:pt x="0" y="27"/>
                    </a:cubicBezTo>
                    <a:cubicBezTo>
                      <a:pt x="0" y="41"/>
                      <a:pt x="12" y="52"/>
                      <a:pt x="26" y="52"/>
                    </a:cubicBezTo>
                    <a:cubicBezTo>
                      <a:pt x="383" y="52"/>
                      <a:pt x="383" y="52"/>
                      <a:pt x="383" y="52"/>
                    </a:cubicBezTo>
                    <a:cubicBezTo>
                      <a:pt x="397" y="52"/>
                      <a:pt x="408" y="41"/>
                      <a:pt x="408" y="27"/>
                    </a:cubicBezTo>
                    <a:cubicBezTo>
                      <a:pt x="408" y="26"/>
                      <a:pt x="408" y="26"/>
                      <a:pt x="408" y="26"/>
                    </a:cubicBezTo>
                    <a:cubicBezTo>
                      <a:pt x="408" y="12"/>
                      <a:pt x="397" y="0"/>
                      <a:pt x="3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sp>
            <p:nvSpPr>
              <p:cNvPr id="57" name="Rectangle 132"/>
              <p:cNvSpPr>
                <a:spLocks noChangeArrowheads="1"/>
              </p:cNvSpPr>
              <p:nvPr/>
            </p:nvSpPr>
            <p:spPr bwMode="auto">
              <a:xfrm>
                <a:off x="1662036" y="5126995"/>
                <a:ext cx="136322" cy="505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Tx/>
                  <a:buNone/>
                  <a:defRPr/>
                </a:pPr>
                <a:endParaRPr lang="zh-CN" altLang="en-US"/>
              </a:p>
            </p:txBody>
          </p:sp>
          <p:sp>
            <p:nvSpPr>
              <p:cNvPr id="58" name="Rectangle 133"/>
              <p:cNvSpPr>
                <a:spLocks noChangeArrowheads="1"/>
              </p:cNvSpPr>
              <p:nvPr/>
            </p:nvSpPr>
            <p:spPr bwMode="auto">
              <a:xfrm>
                <a:off x="1449258" y="5274857"/>
                <a:ext cx="136322" cy="357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Tx/>
                  <a:buNone/>
                  <a:defRPr/>
                </a:pPr>
                <a:endParaRPr lang="zh-CN" altLang="en-US"/>
              </a:p>
            </p:txBody>
          </p:sp>
          <p:sp>
            <p:nvSpPr>
              <p:cNvPr id="59" name="Rectangle 134"/>
              <p:cNvSpPr>
                <a:spLocks noChangeArrowheads="1"/>
              </p:cNvSpPr>
              <p:nvPr/>
            </p:nvSpPr>
            <p:spPr bwMode="auto">
              <a:xfrm>
                <a:off x="1239366" y="5401081"/>
                <a:ext cx="136322" cy="2315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Tx/>
                  <a:buNone/>
                  <a:defRPr/>
                </a:pPr>
                <a:endParaRPr lang="zh-CN" altLang="en-US"/>
              </a:p>
            </p:txBody>
          </p:sp>
        </p:grpSp>
      </p:grpSp>
      <p:grpSp>
        <p:nvGrpSpPr>
          <p:cNvPr id="11287" name="组合 14"/>
          <p:cNvGrpSpPr/>
          <p:nvPr/>
        </p:nvGrpSpPr>
        <p:grpSpPr bwMode="auto">
          <a:xfrm>
            <a:off x="6503972" y="980728"/>
            <a:ext cx="5352668" cy="568325"/>
            <a:chOff x="9172315" y="2335936"/>
            <a:chExt cx="5353844" cy="569385"/>
          </a:xfrm>
        </p:grpSpPr>
        <p:sp>
          <p:nvSpPr>
            <p:cNvPr id="11288" name="Freeform 359"/>
            <p:cNvSpPr>
              <a:spLocks noEditPoints="1" noChangeArrowheads="1"/>
            </p:cNvSpPr>
            <p:nvPr/>
          </p:nvSpPr>
          <p:spPr bwMode="auto">
            <a:xfrm>
              <a:off x="9172315" y="2401402"/>
              <a:ext cx="492645" cy="503919"/>
            </a:xfrm>
            <a:custGeom>
              <a:avLst/>
              <a:gdLst>
                <a:gd name="T0" fmla="*/ 317 w 370"/>
                <a:gd name="T1" fmla="*/ 63 h 378"/>
                <a:gd name="T2" fmla="*/ 361 w 370"/>
                <a:gd name="T3" fmla="*/ 13 h 378"/>
                <a:gd name="T4" fmla="*/ 346 w 370"/>
                <a:gd name="T5" fmla="*/ 0 h 378"/>
                <a:gd name="T6" fmla="*/ 302 w 370"/>
                <a:gd name="T7" fmla="*/ 49 h 378"/>
                <a:gd name="T8" fmla="*/ 185 w 370"/>
                <a:gd name="T9" fmla="*/ 8 h 378"/>
                <a:gd name="T10" fmla="*/ 0 w 370"/>
                <a:gd name="T11" fmla="*/ 193 h 378"/>
                <a:gd name="T12" fmla="*/ 185 w 370"/>
                <a:gd name="T13" fmla="*/ 378 h 378"/>
                <a:gd name="T14" fmla="*/ 370 w 370"/>
                <a:gd name="T15" fmla="*/ 193 h 378"/>
                <a:gd name="T16" fmla="*/ 317 w 370"/>
                <a:gd name="T17" fmla="*/ 63 h 378"/>
                <a:gd name="T18" fmla="*/ 185 w 370"/>
                <a:gd name="T19" fmla="*/ 332 h 378"/>
                <a:gd name="T20" fmla="*/ 46 w 370"/>
                <a:gd name="T21" fmla="*/ 193 h 378"/>
                <a:gd name="T22" fmla="*/ 185 w 370"/>
                <a:gd name="T23" fmla="*/ 54 h 378"/>
                <a:gd name="T24" fmla="*/ 271 w 370"/>
                <a:gd name="T25" fmla="*/ 84 h 378"/>
                <a:gd name="T26" fmla="*/ 258 w 370"/>
                <a:gd name="T27" fmla="*/ 99 h 378"/>
                <a:gd name="T28" fmla="*/ 185 w 370"/>
                <a:gd name="T29" fmla="*/ 74 h 378"/>
                <a:gd name="T30" fmla="*/ 66 w 370"/>
                <a:gd name="T31" fmla="*/ 193 h 378"/>
                <a:gd name="T32" fmla="*/ 185 w 370"/>
                <a:gd name="T33" fmla="*/ 311 h 378"/>
                <a:gd name="T34" fmla="*/ 304 w 370"/>
                <a:gd name="T35" fmla="*/ 193 h 378"/>
                <a:gd name="T36" fmla="*/ 273 w 370"/>
                <a:gd name="T37" fmla="*/ 113 h 378"/>
                <a:gd name="T38" fmla="*/ 286 w 370"/>
                <a:gd name="T39" fmla="*/ 97 h 378"/>
                <a:gd name="T40" fmla="*/ 324 w 370"/>
                <a:gd name="T41" fmla="*/ 193 h 378"/>
                <a:gd name="T42" fmla="*/ 185 w 370"/>
                <a:gd name="T43" fmla="*/ 332 h 378"/>
                <a:gd name="T44" fmla="*/ 257 w 370"/>
                <a:gd name="T45" fmla="*/ 193 h 378"/>
                <a:gd name="T46" fmla="*/ 185 w 370"/>
                <a:gd name="T47" fmla="*/ 265 h 378"/>
                <a:gd name="T48" fmla="*/ 113 w 370"/>
                <a:gd name="T49" fmla="*/ 193 h 378"/>
                <a:gd name="T50" fmla="*/ 185 w 370"/>
                <a:gd name="T51" fmla="*/ 121 h 378"/>
                <a:gd name="T52" fmla="*/ 217 w 370"/>
                <a:gd name="T53" fmla="*/ 128 h 378"/>
                <a:gd name="T54" fmla="*/ 207 w 370"/>
                <a:gd name="T55" fmla="*/ 148 h 378"/>
                <a:gd name="T56" fmla="*/ 185 w 370"/>
                <a:gd name="T57" fmla="*/ 143 h 378"/>
                <a:gd name="T58" fmla="*/ 135 w 370"/>
                <a:gd name="T59" fmla="*/ 193 h 378"/>
                <a:gd name="T60" fmla="*/ 185 w 370"/>
                <a:gd name="T61" fmla="*/ 243 h 378"/>
                <a:gd name="T62" fmla="*/ 235 w 370"/>
                <a:gd name="T63" fmla="*/ 193 h 378"/>
                <a:gd name="T64" fmla="*/ 229 w 370"/>
                <a:gd name="T65" fmla="*/ 169 h 378"/>
                <a:gd name="T66" fmla="*/ 247 w 370"/>
                <a:gd name="T67" fmla="*/ 157 h 378"/>
                <a:gd name="T68" fmla="*/ 257 w 370"/>
                <a:gd name="T69" fmla="*/ 19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0" h="378">
                  <a:moveTo>
                    <a:pt x="317" y="63"/>
                  </a:moveTo>
                  <a:cubicBezTo>
                    <a:pt x="361" y="13"/>
                    <a:pt x="361" y="13"/>
                    <a:pt x="361" y="13"/>
                  </a:cubicBezTo>
                  <a:cubicBezTo>
                    <a:pt x="346" y="0"/>
                    <a:pt x="346" y="0"/>
                    <a:pt x="346" y="0"/>
                  </a:cubicBezTo>
                  <a:cubicBezTo>
                    <a:pt x="302" y="49"/>
                    <a:pt x="302" y="49"/>
                    <a:pt x="302" y="49"/>
                  </a:cubicBezTo>
                  <a:cubicBezTo>
                    <a:pt x="270" y="23"/>
                    <a:pt x="229" y="8"/>
                    <a:pt x="185" y="8"/>
                  </a:cubicBezTo>
                  <a:cubicBezTo>
                    <a:pt x="83" y="8"/>
                    <a:pt x="0" y="91"/>
                    <a:pt x="0" y="193"/>
                  </a:cubicBezTo>
                  <a:cubicBezTo>
                    <a:pt x="0" y="295"/>
                    <a:pt x="83" y="378"/>
                    <a:pt x="185" y="378"/>
                  </a:cubicBezTo>
                  <a:cubicBezTo>
                    <a:pt x="287" y="378"/>
                    <a:pt x="370" y="295"/>
                    <a:pt x="370" y="193"/>
                  </a:cubicBezTo>
                  <a:cubicBezTo>
                    <a:pt x="370" y="142"/>
                    <a:pt x="350" y="96"/>
                    <a:pt x="317" y="63"/>
                  </a:cubicBezTo>
                  <a:close/>
                  <a:moveTo>
                    <a:pt x="185" y="332"/>
                  </a:moveTo>
                  <a:cubicBezTo>
                    <a:pt x="108" y="332"/>
                    <a:pt x="46" y="269"/>
                    <a:pt x="46" y="193"/>
                  </a:cubicBezTo>
                  <a:cubicBezTo>
                    <a:pt x="46" y="116"/>
                    <a:pt x="108" y="54"/>
                    <a:pt x="185" y="54"/>
                  </a:cubicBezTo>
                  <a:cubicBezTo>
                    <a:pt x="218" y="54"/>
                    <a:pt x="248" y="65"/>
                    <a:pt x="271" y="84"/>
                  </a:cubicBezTo>
                  <a:cubicBezTo>
                    <a:pt x="258" y="99"/>
                    <a:pt x="258" y="99"/>
                    <a:pt x="258" y="99"/>
                  </a:cubicBezTo>
                  <a:cubicBezTo>
                    <a:pt x="238" y="83"/>
                    <a:pt x="212" y="74"/>
                    <a:pt x="185" y="74"/>
                  </a:cubicBezTo>
                  <a:cubicBezTo>
                    <a:pt x="120" y="74"/>
                    <a:pt x="66" y="127"/>
                    <a:pt x="66" y="193"/>
                  </a:cubicBezTo>
                  <a:cubicBezTo>
                    <a:pt x="66" y="258"/>
                    <a:pt x="120" y="311"/>
                    <a:pt x="185" y="311"/>
                  </a:cubicBezTo>
                  <a:cubicBezTo>
                    <a:pt x="251" y="311"/>
                    <a:pt x="304" y="258"/>
                    <a:pt x="304" y="193"/>
                  </a:cubicBezTo>
                  <a:cubicBezTo>
                    <a:pt x="304" y="162"/>
                    <a:pt x="292" y="134"/>
                    <a:pt x="273" y="113"/>
                  </a:cubicBezTo>
                  <a:cubicBezTo>
                    <a:pt x="286" y="97"/>
                    <a:pt x="286" y="97"/>
                    <a:pt x="286" y="97"/>
                  </a:cubicBezTo>
                  <a:cubicBezTo>
                    <a:pt x="310" y="122"/>
                    <a:pt x="324" y="156"/>
                    <a:pt x="324" y="193"/>
                  </a:cubicBezTo>
                  <a:cubicBezTo>
                    <a:pt x="324" y="269"/>
                    <a:pt x="262" y="332"/>
                    <a:pt x="185" y="332"/>
                  </a:cubicBezTo>
                  <a:close/>
                  <a:moveTo>
                    <a:pt x="257" y="193"/>
                  </a:moveTo>
                  <a:cubicBezTo>
                    <a:pt x="257" y="232"/>
                    <a:pt x="225" y="265"/>
                    <a:pt x="185" y="265"/>
                  </a:cubicBezTo>
                  <a:cubicBezTo>
                    <a:pt x="145" y="265"/>
                    <a:pt x="113" y="232"/>
                    <a:pt x="113" y="193"/>
                  </a:cubicBezTo>
                  <a:cubicBezTo>
                    <a:pt x="113" y="153"/>
                    <a:pt x="145" y="121"/>
                    <a:pt x="185" y="121"/>
                  </a:cubicBezTo>
                  <a:cubicBezTo>
                    <a:pt x="197" y="121"/>
                    <a:pt x="207" y="124"/>
                    <a:pt x="217" y="128"/>
                  </a:cubicBezTo>
                  <a:cubicBezTo>
                    <a:pt x="207" y="148"/>
                    <a:pt x="207" y="148"/>
                    <a:pt x="207" y="148"/>
                  </a:cubicBezTo>
                  <a:cubicBezTo>
                    <a:pt x="200" y="145"/>
                    <a:pt x="193" y="143"/>
                    <a:pt x="185" y="143"/>
                  </a:cubicBezTo>
                  <a:cubicBezTo>
                    <a:pt x="158" y="143"/>
                    <a:pt x="135" y="165"/>
                    <a:pt x="135" y="193"/>
                  </a:cubicBezTo>
                  <a:cubicBezTo>
                    <a:pt x="135" y="220"/>
                    <a:pt x="158" y="243"/>
                    <a:pt x="185" y="243"/>
                  </a:cubicBezTo>
                  <a:cubicBezTo>
                    <a:pt x="212" y="243"/>
                    <a:pt x="235" y="220"/>
                    <a:pt x="235" y="193"/>
                  </a:cubicBezTo>
                  <a:cubicBezTo>
                    <a:pt x="235" y="184"/>
                    <a:pt x="233" y="176"/>
                    <a:pt x="229" y="169"/>
                  </a:cubicBezTo>
                  <a:cubicBezTo>
                    <a:pt x="247" y="157"/>
                    <a:pt x="247" y="157"/>
                    <a:pt x="247" y="157"/>
                  </a:cubicBezTo>
                  <a:cubicBezTo>
                    <a:pt x="253" y="167"/>
                    <a:pt x="257" y="180"/>
                    <a:pt x="257" y="193"/>
                  </a:cubicBez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ea typeface="宋体" panose="02010600030101010101" pitchFamily="2" charset="-122"/>
              </a:endParaRPr>
            </a:p>
          </p:txBody>
        </p:sp>
        <p:sp>
          <p:nvSpPr>
            <p:cNvPr id="11289" name="矩形 60"/>
            <p:cNvSpPr>
              <a:spLocks noChangeArrowheads="1"/>
            </p:cNvSpPr>
            <p:nvPr/>
          </p:nvSpPr>
          <p:spPr bwMode="auto">
            <a:xfrm>
              <a:off x="9984433" y="2335936"/>
              <a:ext cx="4541726" cy="49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lnSpc>
                  <a:spcPct val="120000"/>
                </a:lnSpc>
              </a:pPr>
              <a:r>
                <a:rPr lang="en-US" altLang="zh-CN" sz="2400" b="1" kern="100" dirty="0">
                  <a:latin typeface="Georgia" panose="02040502050405020303" pitchFamily="18" charset="0"/>
                  <a:ea typeface="宋体" panose="02010600030101010101" pitchFamily="2" charset="-122"/>
                </a:rPr>
                <a:t>Development mode</a:t>
              </a:r>
              <a:endParaRPr lang="zh-CN" altLang="en-US" sz="2400" b="1" kern="100" dirty="0">
                <a:latin typeface="Georgia" panose="02040502050405020303" pitchFamily="18" charset="0"/>
                <a:ea typeface="宋体" panose="02010600030101010101" pitchFamily="2" charset="-122"/>
              </a:endParaRPr>
            </a:p>
          </p:txBody>
        </p:sp>
      </p:grpSp>
      <p:grpSp>
        <p:nvGrpSpPr>
          <p:cNvPr id="11290" name="组合 15"/>
          <p:cNvGrpSpPr/>
          <p:nvPr/>
        </p:nvGrpSpPr>
        <p:grpSpPr bwMode="auto">
          <a:xfrm>
            <a:off x="6506222" y="3514629"/>
            <a:ext cx="5726153" cy="558992"/>
            <a:chOff x="9191689" y="3053763"/>
            <a:chExt cx="5724212" cy="559707"/>
          </a:xfrm>
        </p:grpSpPr>
        <p:grpSp>
          <p:nvGrpSpPr>
            <p:cNvPr id="62" name="组合 61"/>
            <p:cNvGrpSpPr/>
            <p:nvPr/>
          </p:nvGrpSpPr>
          <p:grpSpPr>
            <a:xfrm>
              <a:off x="9191689" y="3140518"/>
              <a:ext cx="522834" cy="472952"/>
              <a:chOff x="3307274" y="3285568"/>
              <a:chExt cx="672954" cy="608761"/>
            </a:xfrm>
            <a:solidFill>
              <a:srgbClr val="FFC000"/>
            </a:solidFill>
          </p:grpSpPr>
          <p:sp>
            <p:nvSpPr>
              <p:cNvPr id="63" name="Freeform 345"/>
              <p:cNvSpPr/>
              <p:nvPr/>
            </p:nvSpPr>
            <p:spPr bwMode="auto">
              <a:xfrm>
                <a:off x="3907378" y="3575523"/>
                <a:ext cx="72849" cy="30294"/>
              </a:xfrm>
              <a:custGeom>
                <a:avLst/>
                <a:gdLst>
                  <a:gd name="T0" fmla="*/ 9 w 43"/>
                  <a:gd name="T1" fmla="*/ 18 h 18"/>
                  <a:gd name="T2" fmla="*/ 34 w 43"/>
                  <a:gd name="T3" fmla="*/ 17 h 18"/>
                  <a:gd name="T4" fmla="*/ 42 w 43"/>
                  <a:gd name="T5" fmla="*/ 8 h 18"/>
                  <a:gd name="T6" fmla="*/ 34 w 43"/>
                  <a:gd name="T7" fmla="*/ 0 h 18"/>
                  <a:gd name="T8" fmla="*/ 8 w 43"/>
                  <a:gd name="T9" fmla="*/ 1 h 18"/>
                  <a:gd name="T10" fmla="*/ 0 w 43"/>
                  <a:gd name="T11" fmla="*/ 9 h 18"/>
                  <a:gd name="T12" fmla="*/ 0 w 43"/>
                  <a:gd name="T13" fmla="*/ 9 h 18"/>
                  <a:gd name="T14" fmla="*/ 9 w 43"/>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8">
                    <a:moveTo>
                      <a:pt x="9" y="18"/>
                    </a:moveTo>
                    <a:cubicBezTo>
                      <a:pt x="34" y="17"/>
                      <a:pt x="34" y="17"/>
                      <a:pt x="34" y="17"/>
                    </a:cubicBezTo>
                    <a:cubicBezTo>
                      <a:pt x="39" y="17"/>
                      <a:pt x="43" y="13"/>
                      <a:pt x="42" y="8"/>
                    </a:cubicBezTo>
                    <a:cubicBezTo>
                      <a:pt x="42" y="3"/>
                      <a:pt x="38" y="0"/>
                      <a:pt x="34" y="0"/>
                    </a:cubicBezTo>
                    <a:cubicBezTo>
                      <a:pt x="8" y="1"/>
                      <a:pt x="8" y="1"/>
                      <a:pt x="8" y="1"/>
                    </a:cubicBezTo>
                    <a:cubicBezTo>
                      <a:pt x="3" y="1"/>
                      <a:pt x="0" y="4"/>
                      <a:pt x="0" y="9"/>
                    </a:cubicBezTo>
                    <a:cubicBezTo>
                      <a:pt x="0" y="9"/>
                      <a:pt x="0" y="9"/>
                      <a:pt x="0" y="9"/>
                    </a:cubicBezTo>
                    <a:cubicBezTo>
                      <a:pt x="0" y="14"/>
                      <a:pt x="4"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sp>
            <p:nvSpPr>
              <p:cNvPr id="64" name="Freeform 346"/>
              <p:cNvSpPr/>
              <p:nvPr/>
            </p:nvSpPr>
            <p:spPr bwMode="auto">
              <a:xfrm>
                <a:off x="3908821" y="3375728"/>
                <a:ext cx="71407" cy="49769"/>
              </a:xfrm>
              <a:custGeom>
                <a:avLst/>
                <a:gdLst>
                  <a:gd name="T0" fmla="*/ 11 w 42"/>
                  <a:gd name="T1" fmla="*/ 27 h 29"/>
                  <a:gd name="T2" fmla="*/ 35 w 42"/>
                  <a:gd name="T3" fmla="*/ 18 h 29"/>
                  <a:gd name="T4" fmla="*/ 40 w 42"/>
                  <a:gd name="T5" fmla="*/ 7 h 29"/>
                  <a:gd name="T6" fmla="*/ 29 w 42"/>
                  <a:gd name="T7" fmla="*/ 2 h 29"/>
                  <a:gd name="T8" fmla="*/ 5 w 42"/>
                  <a:gd name="T9" fmla="*/ 12 h 29"/>
                  <a:gd name="T10" fmla="*/ 0 w 42"/>
                  <a:gd name="T11" fmla="*/ 19 h 29"/>
                  <a:gd name="T12" fmla="*/ 0 w 42"/>
                  <a:gd name="T13" fmla="*/ 23 h 29"/>
                  <a:gd name="T14" fmla="*/ 11 w 42"/>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9">
                    <a:moveTo>
                      <a:pt x="11" y="27"/>
                    </a:moveTo>
                    <a:cubicBezTo>
                      <a:pt x="35" y="18"/>
                      <a:pt x="35" y="18"/>
                      <a:pt x="35" y="18"/>
                    </a:cubicBezTo>
                    <a:cubicBezTo>
                      <a:pt x="39" y="16"/>
                      <a:pt x="42" y="11"/>
                      <a:pt x="40" y="7"/>
                    </a:cubicBezTo>
                    <a:cubicBezTo>
                      <a:pt x="38" y="2"/>
                      <a:pt x="33" y="0"/>
                      <a:pt x="29" y="2"/>
                    </a:cubicBezTo>
                    <a:cubicBezTo>
                      <a:pt x="5" y="12"/>
                      <a:pt x="5" y="12"/>
                      <a:pt x="5" y="12"/>
                    </a:cubicBezTo>
                    <a:cubicBezTo>
                      <a:pt x="2" y="13"/>
                      <a:pt x="0" y="16"/>
                      <a:pt x="0" y="19"/>
                    </a:cubicBezTo>
                    <a:cubicBezTo>
                      <a:pt x="0" y="21"/>
                      <a:pt x="0" y="22"/>
                      <a:pt x="0" y="23"/>
                    </a:cubicBezTo>
                    <a:cubicBezTo>
                      <a:pt x="2" y="27"/>
                      <a:pt x="7" y="29"/>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sp>
            <p:nvSpPr>
              <p:cNvPr id="65" name="Freeform 347"/>
              <p:cNvSpPr/>
              <p:nvPr/>
            </p:nvSpPr>
            <p:spPr bwMode="auto">
              <a:xfrm>
                <a:off x="3908821" y="3739253"/>
                <a:ext cx="71407" cy="49047"/>
              </a:xfrm>
              <a:custGeom>
                <a:avLst/>
                <a:gdLst>
                  <a:gd name="T0" fmla="*/ 35 w 42"/>
                  <a:gd name="T1" fmla="*/ 11 h 29"/>
                  <a:gd name="T2" fmla="*/ 11 w 42"/>
                  <a:gd name="T3" fmla="*/ 2 h 29"/>
                  <a:gd name="T4" fmla="*/ 0 w 42"/>
                  <a:gd name="T5" fmla="*/ 6 h 29"/>
                  <a:gd name="T6" fmla="*/ 0 w 42"/>
                  <a:gd name="T7" fmla="*/ 10 h 29"/>
                  <a:gd name="T8" fmla="*/ 5 w 42"/>
                  <a:gd name="T9" fmla="*/ 17 h 29"/>
                  <a:gd name="T10" fmla="*/ 29 w 42"/>
                  <a:gd name="T11" fmla="*/ 27 h 29"/>
                  <a:gd name="T12" fmla="*/ 40 w 42"/>
                  <a:gd name="T13" fmla="*/ 22 h 29"/>
                  <a:gd name="T14" fmla="*/ 35 w 42"/>
                  <a:gd name="T15" fmla="*/ 1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9">
                    <a:moveTo>
                      <a:pt x="35" y="11"/>
                    </a:moveTo>
                    <a:cubicBezTo>
                      <a:pt x="11" y="2"/>
                      <a:pt x="11" y="2"/>
                      <a:pt x="11" y="2"/>
                    </a:cubicBezTo>
                    <a:cubicBezTo>
                      <a:pt x="7" y="0"/>
                      <a:pt x="2" y="2"/>
                      <a:pt x="0" y="6"/>
                    </a:cubicBezTo>
                    <a:cubicBezTo>
                      <a:pt x="0" y="7"/>
                      <a:pt x="0" y="8"/>
                      <a:pt x="0" y="10"/>
                    </a:cubicBezTo>
                    <a:cubicBezTo>
                      <a:pt x="0" y="13"/>
                      <a:pt x="2" y="16"/>
                      <a:pt x="5" y="17"/>
                    </a:cubicBezTo>
                    <a:cubicBezTo>
                      <a:pt x="29" y="27"/>
                      <a:pt x="29" y="27"/>
                      <a:pt x="29" y="27"/>
                    </a:cubicBezTo>
                    <a:cubicBezTo>
                      <a:pt x="33" y="29"/>
                      <a:pt x="38" y="27"/>
                      <a:pt x="40" y="22"/>
                    </a:cubicBezTo>
                    <a:cubicBezTo>
                      <a:pt x="42" y="18"/>
                      <a:pt x="39" y="13"/>
                      <a:pt x="3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sp>
            <p:nvSpPr>
              <p:cNvPr id="66" name="Freeform 348"/>
              <p:cNvSpPr/>
              <p:nvPr/>
            </p:nvSpPr>
            <p:spPr bwMode="auto">
              <a:xfrm>
                <a:off x="3784039" y="3285568"/>
                <a:ext cx="69964" cy="608760"/>
              </a:xfrm>
              <a:custGeom>
                <a:avLst/>
                <a:gdLst>
                  <a:gd name="T0" fmla="*/ 20 w 41"/>
                  <a:gd name="T1" fmla="*/ 0 h 357"/>
                  <a:gd name="T2" fmla="*/ 0 w 41"/>
                  <a:gd name="T3" fmla="*/ 23 h 357"/>
                  <a:gd name="T4" fmla="*/ 0 w 41"/>
                  <a:gd name="T5" fmla="*/ 335 h 357"/>
                  <a:gd name="T6" fmla="*/ 6 w 41"/>
                  <a:gd name="T7" fmla="*/ 351 h 357"/>
                  <a:gd name="T8" fmla="*/ 20 w 41"/>
                  <a:gd name="T9" fmla="*/ 357 h 357"/>
                  <a:gd name="T10" fmla="*/ 41 w 41"/>
                  <a:gd name="T11" fmla="*/ 335 h 357"/>
                  <a:gd name="T12" fmla="*/ 41 w 41"/>
                  <a:gd name="T13" fmla="*/ 23 h 357"/>
                  <a:gd name="T14" fmla="*/ 35 w 41"/>
                  <a:gd name="T15" fmla="*/ 7 h 357"/>
                  <a:gd name="T16" fmla="*/ 20 w 41"/>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57">
                    <a:moveTo>
                      <a:pt x="20" y="0"/>
                    </a:moveTo>
                    <a:cubicBezTo>
                      <a:pt x="9" y="0"/>
                      <a:pt x="0" y="10"/>
                      <a:pt x="0" y="23"/>
                    </a:cubicBezTo>
                    <a:cubicBezTo>
                      <a:pt x="0" y="335"/>
                      <a:pt x="0" y="335"/>
                      <a:pt x="0" y="335"/>
                    </a:cubicBezTo>
                    <a:cubicBezTo>
                      <a:pt x="0" y="341"/>
                      <a:pt x="2" y="347"/>
                      <a:pt x="6" y="351"/>
                    </a:cubicBezTo>
                    <a:cubicBezTo>
                      <a:pt x="10" y="355"/>
                      <a:pt x="15" y="357"/>
                      <a:pt x="20" y="357"/>
                    </a:cubicBezTo>
                    <a:cubicBezTo>
                      <a:pt x="31" y="357"/>
                      <a:pt x="41" y="347"/>
                      <a:pt x="41" y="335"/>
                    </a:cubicBezTo>
                    <a:cubicBezTo>
                      <a:pt x="41" y="23"/>
                      <a:pt x="41" y="23"/>
                      <a:pt x="41" y="23"/>
                    </a:cubicBezTo>
                    <a:cubicBezTo>
                      <a:pt x="41" y="16"/>
                      <a:pt x="38" y="11"/>
                      <a:pt x="35" y="7"/>
                    </a:cubicBezTo>
                    <a:cubicBezTo>
                      <a:pt x="31" y="3"/>
                      <a:pt x="26"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dirty="0"/>
              </a:p>
            </p:txBody>
          </p:sp>
          <p:sp>
            <p:nvSpPr>
              <p:cNvPr id="67" name="Freeform 349"/>
              <p:cNvSpPr/>
              <p:nvPr/>
            </p:nvSpPr>
            <p:spPr bwMode="auto">
              <a:xfrm>
                <a:off x="3471004" y="3314420"/>
                <a:ext cx="280578" cy="547451"/>
              </a:xfrm>
              <a:custGeom>
                <a:avLst/>
                <a:gdLst>
                  <a:gd name="T0" fmla="*/ 0 w 165"/>
                  <a:gd name="T1" fmla="*/ 224 h 321"/>
                  <a:gd name="T2" fmla="*/ 165 w 165"/>
                  <a:gd name="T3" fmla="*/ 321 h 321"/>
                  <a:gd name="T4" fmla="*/ 165 w 165"/>
                  <a:gd name="T5" fmla="*/ 43 h 321"/>
                  <a:gd name="T6" fmla="*/ 165 w 165"/>
                  <a:gd name="T7" fmla="*/ 0 h 321"/>
                  <a:gd name="T8" fmla="*/ 0 w 165"/>
                  <a:gd name="T9" fmla="*/ 57 h 321"/>
                  <a:gd name="T10" fmla="*/ 0 w 165"/>
                  <a:gd name="T11" fmla="*/ 224 h 321"/>
                </a:gdLst>
                <a:ahLst/>
                <a:cxnLst>
                  <a:cxn ang="0">
                    <a:pos x="T0" y="T1"/>
                  </a:cxn>
                  <a:cxn ang="0">
                    <a:pos x="T2" y="T3"/>
                  </a:cxn>
                  <a:cxn ang="0">
                    <a:pos x="T4" y="T5"/>
                  </a:cxn>
                  <a:cxn ang="0">
                    <a:pos x="T6" y="T7"/>
                  </a:cxn>
                  <a:cxn ang="0">
                    <a:pos x="T8" y="T9"/>
                  </a:cxn>
                  <a:cxn ang="0">
                    <a:pos x="T10" y="T11"/>
                  </a:cxn>
                </a:cxnLst>
                <a:rect l="0" t="0" r="r" b="b"/>
                <a:pathLst>
                  <a:path w="165" h="321">
                    <a:moveTo>
                      <a:pt x="0" y="224"/>
                    </a:moveTo>
                    <a:cubicBezTo>
                      <a:pt x="69" y="239"/>
                      <a:pt x="165" y="321"/>
                      <a:pt x="165" y="321"/>
                    </a:cubicBezTo>
                    <a:cubicBezTo>
                      <a:pt x="165" y="43"/>
                      <a:pt x="165" y="43"/>
                      <a:pt x="165" y="43"/>
                    </a:cubicBezTo>
                    <a:cubicBezTo>
                      <a:pt x="165" y="0"/>
                      <a:pt x="165" y="0"/>
                      <a:pt x="165" y="0"/>
                    </a:cubicBezTo>
                    <a:cubicBezTo>
                      <a:pt x="124" y="41"/>
                      <a:pt x="0" y="57"/>
                      <a:pt x="0" y="57"/>
                    </a:cubicBezTo>
                    <a:lnTo>
                      <a:pt x="0"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dirty="0"/>
              </a:p>
            </p:txBody>
          </p:sp>
          <p:sp>
            <p:nvSpPr>
              <p:cNvPr id="75" name="Freeform 350"/>
              <p:cNvSpPr/>
              <p:nvPr/>
            </p:nvSpPr>
            <p:spPr bwMode="auto">
              <a:xfrm>
                <a:off x="3359927" y="3720500"/>
                <a:ext cx="155075" cy="173829"/>
              </a:xfrm>
              <a:custGeom>
                <a:avLst/>
                <a:gdLst>
                  <a:gd name="T0" fmla="*/ 45 w 91"/>
                  <a:gd name="T1" fmla="*/ 0 h 102"/>
                  <a:gd name="T2" fmla="*/ 0 w 91"/>
                  <a:gd name="T3" fmla="*/ 0 h 102"/>
                  <a:gd name="T4" fmla="*/ 45 w 91"/>
                  <a:gd name="T5" fmla="*/ 57 h 102"/>
                  <a:gd name="T6" fmla="*/ 45 w 91"/>
                  <a:gd name="T7" fmla="*/ 77 h 102"/>
                  <a:gd name="T8" fmla="*/ 65 w 91"/>
                  <a:gd name="T9" fmla="*/ 102 h 102"/>
                  <a:gd name="T10" fmla="*/ 88 w 91"/>
                  <a:gd name="T11" fmla="*/ 102 h 102"/>
                  <a:gd name="T12" fmla="*/ 88 w 91"/>
                  <a:gd name="T13" fmla="*/ 51 h 102"/>
                  <a:gd name="T14" fmla="*/ 45 w 91"/>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02">
                    <a:moveTo>
                      <a:pt x="45" y="0"/>
                    </a:moveTo>
                    <a:cubicBezTo>
                      <a:pt x="0" y="0"/>
                      <a:pt x="0" y="0"/>
                      <a:pt x="0" y="0"/>
                    </a:cubicBezTo>
                    <a:cubicBezTo>
                      <a:pt x="0" y="0"/>
                      <a:pt x="45" y="37"/>
                      <a:pt x="45" y="57"/>
                    </a:cubicBezTo>
                    <a:cubicBezTo>
                      <a:pt x="45" y="77"/>
                      <a:pt x="45" y="77"/>
                      <a:pt x="45" y="77"/>
                    </a:cubicBezTo>
                    <a:cubicBezTo>
                      <a:pt x="45" y="77"/>
                      <a:pt x="42" y="102"/>
                      <a:pt x="65" y="102"/>
                    </a:cubicBezTo>
                    <a:cubicBezTo>
                      <a:pt x="88" y="102"/>
                      <a:pt x="88" y="102"/>
                      <a:pt x="88" y="102"/>
                    </a:cubicBezTo>
                    <a:cubicBezTo>
                      <a:pt x="88" y="51"/>
                      <a:pt x="88" y="51"/>
                      <a:pt x="88" y="51"/>
                    </a:cubicBezTo>
                    <a:cubicBezTo>
                      <a:pt x="88" y="51"/>
                      <a:pt x="91"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sp>
            <p:nvSpPr>
              <p:cNvPr id="77" name="Freeform 351"/>
              <p:cNvSpPr/>
              <p:nvPr/>
            </p:nvSpPr>
            <p:spPr bwMode="auto">
              <a:xfrm>
                <a:off x="3307274" y="3411792"/>
                <a:ext cx="129109" cy="279856"/>
              </a:xfrm>
              <a:custGeom>
                <a:avLst/>
                <a:gdLst>
                  <a:gd name="T0" fmla="*/ 76 w 76"/>
                  <a:gd name="T1" fmla="*/ 164 h 164"/>
                  <a:gd name="T2" fmla="*/ 76 w 76"/>
                  <a:gd name="T3" fmla="*/ 0 h 164"/>
                  <a:gd name="T4" fmla="*/ 42 w 76"/>
                  <a:gd name="T5" fmla="*/ 0 h 164"/>
                  <a:gd name="T6" fmla="*/ 0 w 76"/>
                  <a:gd name="T7" fmla="*/ 31 h 164"/>
                  <a:gd name="T8" fmla="*/ 0 w 76"/>
                  <a:gd name="T9" fmla="*/ 122 h 164"/>
                  <a:gd name="T10" fmla="*/ 31 w 76"/>
                  <a:gd name="T11" fmla="*/ 164 h 164"/>
                  <a:gd name="T12" fmla="*/ 76 w 76"/>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76" h="164">
                    <a:moveTo>
                      <a:pt x="76" y="164"/>
                    </a:moveTo>
                    <a:cubicBezTo>
                      <a:pt x="76" y="0"/>
                      <a:pt x="76" y="0"/>
                      <a:pt x="76" y="0"/>
                    </a:cubicBezTo>
                    <a:cubicBezTo>
                      <a:pt x="68" y="0"/>
                      <a:pt x="57" y="0"/>
                      <a:pt x="42" y="0"/>
                    </a:cubicBezTo>
                    <a:cubicBezTo>
                      <a:pt x="0" y="0"/>
                      <a:pt x="0" y="30"/>
                      <a:pt x="0" y="31"/>
                    </a:cubicBezTo>
                    <a:cubicBezTo>
                      <a:pt x="0" y="31"/>
                      <a:pt x="0" y="82"/>
                      <a:pt x="0" y="122"/>
                    </a:cubicBezTo>
                    <a:cubicBezTo>
                      <a:pt x="0" y="162"/>
                      <a:pt x="31" y="164"/>
                      <a:pt x="31" y="164"/>
                    </a:cubicBezTo>
                    <a:cubicBezTo>
                      <a:pt x="36" y="164"/>
                      <a:pt x="49" y="164"/>
                      <a:pt x="76"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grpSp>
        <p:sp>
          <p:nvSpPr>
            <p:cNvPr id="11292" name="矩形 77"/>
            <p:cNvSpPr>
              <a:spLocks noChangeArrowheads="1"/>
            </p:cNvSpPr>
            <p:nvPr/>
          </p:nvSpPr>
          <p:spPr bwMode="auto">
            <a:xfrm>
              <a:off x="10007572" y="3053763"/>
              <a:ext cx="4908329" cy="49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lnSpc>
                  <a:spcPct val="120000"/>
                </a:lnSpc>
              </a:pPr>
              <a:r>
                <a:rPr lang="en-US" altLang="zh-CN" sz="2400" b="1" kern="100" dirty="0">
                  <a:latin typeface="Georgia" panose="02040502050405020303" pitchFamily="18" charset="0"/>
                  <a:ea typeface="宋体" panose="02010600030101010101" pitchFamily="2" charset="-122"/>
                </a:rPr>
                <a:t>Tools and environments</a:t>
              </a:r>
              <a:endParaRPr lang="zh-CN" altLang="en-US" sz="2400" b="1" kern="100" dirty="0">
                <a:latin typeface="Georgia" panose="02040502050405020303" pitchFamily="18" charset="0"/>
                <a:ea typeface="宋体" panose="02010600030101010101" pitchFamily="2" charset="-122"/>
              </a:endParaRPr>
            </a:p>
          </p:txBody>
        </p:sp>
      </p:grpSp>
      <p:grpSp>
        <p:nvGrpSpPr>
          <p:cNvPr id="41" name="组合 40">
            <a:extLst>
              <a:ext uri="{FF2B5EF4-FFF2-40B4-BE49-F238E27FC236}">
                <a16:creationId xmlns:a16="http://schemas.microsoft.com/office/drawing/2014/main" id="{61A4EBDF-3615-441D-9B77-4F5872A72716}"/>
              </a:ext>
            </a:extLst>
          </p:cNvPr>
          <p:cNvGrpSpPr/>
          <p:nvPr/>
        </p:nvGrpSpPr>
        <p:grpSpPr>
          <a:xfrm>
            <a:off x="0" y="-100013"/>
            <a:ext cx="12192000" cy="792163"/>
            <a:chOff x="0" y="-100013"/>
            <a:chExt cx="12192000" cy="792163"/>
          </a:xfrm>
        </p:grpSpPr>
        <p:sp>
          <p:nvSpPr>
            <p:cNvPr id="42" name="矩形 41">
              <a:extLst>
                <a:ext uri="{FF2B5EF4-FFF2-40B4-BE49-F238E27FC236}">
                  <a16:creationId xmlns:a16="http://schemas.microsoft.com/office/drawing/2014/main" id="{14842032-4401-492A-9431-BE35F6E04D61}"/>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43" name="矩形 42">
              <a:extLst>
                <a:ext uri="{FF2B5EF4-FFF2-40B4-BE49-F238E27FC236}">
                  <a16:creationId xmlns:a16="http://schemas.microsoft.com/office/drawing/2014/main" id="{4AAB86E6-7B56-4471-912D-10053D3B5C15}"/>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Two Introduction</a:t>
              </a:r>
              <a:endParaRPr lang="zh-HK" altLang="en-US" sz="4000" dirty="0">
                <a:solidFill>
                  <a:schemeClr val="tx1"/>
                </a:solidFill>
              </a:endParaRPr>
            </a:p>
          </p:txBody>
        </p:sp>
      </p:grpSp>
      <p:sp>
        <p:nvSpPr>
          <p:cNvPr id="31" name="矩形 30">
            <a:extLst>
              <a:ext uri="{FF2B5EF4-FFF2-40B4-BE49-F238E27FC236}">
                <a16:creationId xmlns:a16="http://schemas.microsoft.com/office/drawing/2014/main" id="{C462A183-9E38-429B-BE50-EB283F0E2542}"/>
              </a:ext>
            </a:extLst>
          </p:cNvPr>
          <p:cNvSpPr/>
          <p:nvPr/>
        </p:nvSpPr>
        <p:spPr>
          <a:xfrm>
            <a:off x="605810" y="900632"/>
            <a:ext cx="3002425"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b="1" dirty="0">
                <a:ln/>
                <a:solidFill>
                  <a:schemeClr val="accent4"/>
                </a:solidFill>
              </a:rPr>
              <a:t>Related work</a:t>
            </a:r>
            <a:endParaRPr lang="zh-CN" altLang="en-US" sz="4000" b="1" cap="none" spc="0" dirty="0">
              <a:ln/>
              <a:solidFill>
                <a:schemeClr val="accent4"/>
              </a:solidFill>
              <a:effectLst/>
            </a:endParaRPr>
          </a:p>
        </p:txBody>
      </p:sp>
      <p:pic>
        <p:nvPicPr>
          <p:cNvPr id="32" name="图片 31">
            <a:extLst>
              <a:ext uri="{FF2B5EF4-FFF2-40B4-BE49-F238E27FC236}">
                <a16:creationId xmlns:a16="http://schemas.microsoft.com/office/drawing/2014/main" id="{C8A4A8FF-C9E5-4D94-B395-B75C67BA5FF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4375" y="2388283"/>
            <a:ext cx="6239218" cy="4353085"/>
          </a:xfrm>
          <a:prstGeom prst="rect">
            <a:avLst/>
          </a:prstGeom>
        </p:spPr>
      </p:pic>
      <p:sp>
        <p:nvSpPr>
          <p:cNvPr id="3" name="矩形 2">
            <a:extLst>
              <a:ext uri="{FF2B5EF4-FFF2-40B4-BE49-F238E27FC236}">
                <a16:creationId xmlns:a16="http://schemas.microsoft.com/office/drawing/2014/main" id="{75D31C5A-C1CD-46EE-944B-BC3D8A00FBE7}"/>
              </a:ext>
            </a:extLst>
          </p:cNvPr>
          <p:cNvSpPr/>
          <p:nvPr/>
        </p:nvSpPr>
        <p:spPr>
          <a:xfrm>
            <a:off x="6242731" y="1796059"/>
            <a:ext cx="5804025" cy="1354217"/>
          </a:xfrm>
          <a:prstGeom prst="rect">
            <a:avLst/>
          </a:prstGeom>
          <a:noFill/>
        </p:spPr>
        <p:txBody>
          <a:bodyPr wrap="none" lIns="91440" tIns="45720" rIns="91440" bIns="45720">
            <a:spAutoFit/>
          </a:bodyPr>
          <a:lstStyle/>
          <a:p>
            <a:pPr algn="ctr"/>
            <a:r>
              <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Object-oriented development pattern</a:t>
            </a:r>
            <a:endParaRPr lang="zh-CN"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4" name="矩形 33">
            <a:extLst>
              <a:ext uri="{FF2B5EF4-FFF2-40B4-BE49-F238E27FC236}">
                <a16:creationId xmlns:a16="http://schemas.microsoft.com/office/drawing/2014/main" id="{4B6F697C-06E7-4C42-B04E-4B26C2A8F113}"/>
              </a:ext>
            </a:extLst>
          </p:cNvPr>
          <p:cNvSpPr/>
          <p:nvPr/>
        </p:nvSpPr>
        <p:spPr>
          <a:xfrm>
            <a:off x="6242731" y="2505850"/>
            <a:ext cx="5550494" cy="1354217"/>
          </a:xfrm>
          <a:prstGeom prst="rect">
            <a:avLst/>
          </a:prstGeom>
          <a:noFill/>
        </p:spPr>
        <p:txBody>
          <a:bodyPr wrap="none" lIns="91440" tIns="45720" rIns="91440" bIns="45720">
            <a:spAutoFit/>
          </a:bodyPr>
          <a:lstStyle/>
          <a:p>
            <a:pPr algn="ctr"/>
            <a:r>
              <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Separation of frontend and backend</a:t>
            </a:r>
            <a:endParaRPr lang="zh-CN"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文本框 3">
            <a:extLst>
              <a:ext uri="{FF2B5EF4-FFF2-40B4-BE49-F238E27FC236}">
                <a16:creationId xmlns:a16="http://schemas.microsoft.com/office/drawing/2014/main" id="{F85E9441-4FED-4F98-9330-42065CA56653}"/>
              </a:ext>
            </a:extLst>
          </p:cNvPr>
          <p:cNvSpPr txBox="1"/>
          <p:nvPr/>
        </p:nvSpPr>
        <p:spPr>
          <a:xfrm>
            <a:off x="6556373" y="5380672"/>
            <a:ext cx="5136644" cy="1477328"/>
          </a:xfrm>
          <a:prstGeom prst="rect">
            <a:avLst/>
          </a:prstGeom>
          <a:noFill/>
        </p:spPr>
        <p:txBody>
          <a:bodyPr wrap="square" rtlCol="0">
            <a:spAutoFit/>
          </a:bodyPr>
          <a:lstStyle/>
          <a:p>
            <a:pPr algn="just" eaLnBrk="0" hangingPunct="0">
              <a:lnSpc>
                <a:spcPct val="120000"/>
              </a:lnSpc>
            </a:pPr>
            <a:r>
              <a:rPr lang="en-US" altLang="zh-CN" sz="2000" kern="100" dirty="0">
                <a:latin typeface="Georgia" panose="02040502050405020303" pitchFamily="18" charset="0"/>
                <a:ea typeface="宋体" panose="02010600030101010101" pitchFamily="2" charset="-122"/>
              </a:rPr>
              <a:t>JDK 8, MySQL Ver 8.0.20, Node.js V14.3.0, Spring Boot 2.4.5, Spring cloud 2020.0.2, Vue CLI 4.4.1, Apache Tomcat 9.0.36</a:t>
            </a:r>
            <a:endParaRPr lang="zh-CN" altLang="zh-CN" sz="2000" kern="100" dirty="0">
              <a:latin typeface="Georgia" panose="02040502050405020303" pitchFamily="18" charset="0"/>
              <a:ea typeface="宋体" panose="02010600030101010101" pitchFamily="2" charset="-122"/>
            </a:endParaRPr>
          </a:p>
          <a:p>
            <a:endParaRPr lang="zh-CN" altLang="en-US" dirty="0"/>
          </a:p>
        </p:txBody>
      </p:sp>
      <p:sp>
        <p:nvSpPr>
          <p:cNvPr id="6" name="文本框 5">
            <a:extLst>
              <a:ext uri="{FF2B5EF4-FFF2-40B4-BE49-F238E27FC236}">
                <a16:creationId xmlns:a16="http://schemas.microsoft.com/office/drawing/2014/main" id="{CDCBB6E2-0B2F-4388-B210-C234EA554628}"/>
              </a:ext>
            </a:extLst>
          </p:cNvPr>
          <p:cNvSpPr txBox="1"/>
          <p:nvPr/>
        </p:nvSpPr>
        <p:spPr>
          <a:xfrm>
            <a:off x="6562981" y="4510392"/>
            <a:ext cx="4909993" cy="707886"/>
          </a:xfrm>
          <a:prstGeom prst="rect">
            <a:avLst/>
          </a:prstGeom>
          <a:noFill/>
        </p:spPr>
        <p:txBody>
          <a:bodyPr wrap="square" rtlCol="0">
            <a:spAutoFit/>
          </a:bodyPr>
          <a:lstStyle/>
          <a:p>
            <a:r>
              <a:rPr lang="en-US" altLang="zh-CN" sz="2000" kern="100" dirty="0">
                <a:latin typeface="Georgia" panose="02040502050405020303" pitchFamily="18" charset="0"/>
                <a:ea typeface="宋体" panose="02010600030101010101" pitchFamily="2" charset="-122"/>
              </a:rPr>
              <a:t>Navicat, MyBatis, Spring, Vue, Apache Tomcat server</a:t>
            </a:r>
            <a:endParaRPr lang="zh-CN" altLang="en-US" sz="2000" kern="100" dirty="0">
              <a:latin typeface="Georgia" panose="02040502050405020303" pitchFamily="18" charset="0"/>
              <a:ea typeface="宋体" panose="02010600030101010101" pitchFamily="2" charset="-122"/>
            </a:endParaRPr>
          </a:p>
        </p:txBody>
      </p:sp>
      <p:pic>
        <p:nvPicPr>
          <p:cNvPr id="35" name="图片 34">
            <a:extLst>
              <a:ext uri="{FF2B5EF4-FFF2-40B4-BE49-F238E27FC236}">
                <a16:creationId xmlns:a16="http://schemas.microsoft.com/office/drawing/2014/main" id="{B4FB0675-5115-4D41-A6A7-D77D51B5E052}"/>
              </a:ext>
            </a:extLst>
          </p:cNvPr>
          <p:cNvPicPr>
            <a:picLocks noChangeAspect="1"/>
          </p:cNvPicPr>
          <p:nvPr/>
        </p:nvPicPr>
        <p:blipFill>
          <a:blip r:embed="rId4"/>
          <a:stretch>
            <a:fillRect/>
          </a:stretch>
        </p:blipFill>
        <p:spPr>
          <a:xfrm>
            <a:off x="11167588" y="-14123"/>
            <a:ext cx="761060" cy="7062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4655840" y="2348880"/>
            <a:ext cx="8136656" cy="1754326"/>
          </a:xfrm>
          <a:prstGeom prst="rect">
            <a:avLst/>
          </a:prstGeom>
          <a:noFill/>
        </p:spPr>
        <p:txBody>
          <a:bodyPr wrap="square">
            <a:spAutoFit/>
          </a:bodyPr>
          <a:lstStyle/>
          <a:p>
            <a:pPr algn="ctr" eaLnBrk="0" hangingPunct="0">
              <a:buFontTx/>
              <a:buNone/>
              <a:defRPr/>
            </a:pPr>
            <a:r>
              <a:rPr lang="en-US" altLang="zh-CN" sz="5400" b="1" spc="300" dirty="0">
                <a:latin typeface="微软雅黑" panose="020B0503020204020204" pitchFamily="34" charset="-122"/>
                <a:ea typeface="微软雅黑" panose="020B0503020204020204" pitchFamily="34" charset="-122"/>
              </a:rPr>
              <a:t>III. Requirement analysis</a:t>
            </a:r>
            <a:endParaRPr lang="zh-HK" altLang="en-US" sz="5400" b="1" spc="3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4ED43BF-176A-4FB2-A901-AA53EA7FF5AE}"/>
              </a:ext>
            </a:extLst>
          </p:cNvPr>
          <p:cNvPicPr>
            <a:picLocks noChangeAspect="1"/>
          </p:cNvPicPr>
          <p:nvPr/>
        </p:nvPicPr>
        <p:blipFill>
          <a:blip r:embed="rId4"/>
          <a:stretch>
            <a:fillRect/>
          </a:stretch>
        </p:blipFill>
        <p:spPr>
          <a:xfrm>
            <a:off x="10600771" y="93497"/>
            <a:ext cx="1543162" cy="14320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DB5E1-7259-4EF4-98E5-9B4A6993DFD7}"/>
              </a:ext>
            </a:extLst>
          </p:cNvPr>
          <p:cNvSpPr/>
          <p:nvPr/>
        </p:nvSpPr>
        <p:spPr>
          <a:xfrm>
            <a:off x="363820" y="869951"/>
            <a:ext cx="5317866" cy="584775"/>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Business requirement analysis</a:t>
            </a:r>
            <a:endParaRPr lang="zh-CN" altLang="en-US" sz="3200" b="1" cap="none" spc="0" dirty="0">
              <a:ln w="22225">
                <a:solidFill>
                  <a:schemeClr val="accent2"/>
                </a:solidFill>
                <a:prstDash val="solid"/>
              </a:ln>
              <a:solidFill>
                <a:schemeClr val="accent2">
                  <a:lumMod val="40000"/>
                  <a:lumOff val="60000"/>
                </a:schemeClr>
              </a:solidFill>
              <a:effectLst/>
            </a:endParaRPr>
          </a:p>
        </p:txBody>
      </p:sp>
      <p:grpSp>
        <p:nvGrpSpPr>
          <p:cNvPr id="8" name="组合 7">
            <a:extLst>
              <a:ext uri="{FF2B5EF4-FFF2-40B4-BE49-F238E27FC236}">
                <a16:creationId xmlns:a16="http://schemas.microsoft.com/office/drawing/2014/main" id="{20667265-4E1B-4D00-B0DD-32BDD6951FC4}"/>
              </a:ext>
            </a:extLst>
          </p:cNvPr>
          <p:cNvGrpSpPr/>
          <p:nvPr/>
        </p:nvGrpSpPr>
        <p:grpSpPr>
          <a:xfrm>
            <a:off x="0" y="-100013"/>
            <a:ext cx="12192000" cy="792163"/>
            <a:chOff x="0" y="-100013"/>
            <a:chExt cx="12192000" cy="792163"/>
          </a:xfrm>
        </p:grpSpPr>
        <p:sp>
          <p:nvSpPr>
            <p:cNvPr id="9" name="矩形 8">
              <a:extLst>
                <a:ext uri="{FF2B5EF4-FFF2-40B4-BE49-F238E27FC236}">
                  <a16:creationId xmlns:a16="http://schemas.microsoft.com/office/drawing/2014/main" id="{5418C02C-D5D5-442F-9CC1-AED6DDEFC1C5}"/>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10" name="矩形 9">
              <a:extLst>
                <a:ext uri="{FF2B5EF4-FFF2-40B4-BE49-F238E27FC236}">
                  <a16:creationId xmlns:a16="http://schemas.microsoft.com/office/drawing/2014/main" id="{7D9266FA-B366-4BD3-8CB6-F57A896F4D1B}"/>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Three Requirement analysis</a:t>
              </a:r>
              <a:endParaRPr lang="zh-HK" altLang="en-US" sz="4000" dirty="0">
                <a:solidFill>
                  <a:schemeClr val="tx1"/>
                </a:solidFill>
              </a:endParaRPr>
            </a:p>
          </p:txBody>
        </p:sp>
      </p:grpSp>
      <p:pic>
        <p:nvPicPr>
          <p:cNvPr id="11" name="图片 10">
            <a:extLst>
              <a:ext uri="{FF2B5EF4-FFF2-40B4-BE49-F238E27FC236}">
                <a16:creationId xmlns:a16="http://schemas.microsoft.com/office/drawing/2014/main" id="{D9BD8EC5-54CF-405D-B9A4-CA23555CA6B3}"/>
              </a:ext>
            </a:extLst>
          </p:cNvPr>
          <p:cNvPicPr/>
          <p:nvPr/>
        </p:nvPicPr>
        <p:blipFill>
          <a:blip r:embed="rId3">
            <a:extLst>
              <a:ext uri="{28A0092B-C50C-407E-A947-70E740481C1C}">
                <a14:useLocalDpi xmlns:a14="http://schemas.microsoft.com/office/drawing/2010/main" val="0"/>
              </a:ext>
            </a:extLst>
          </a:blip>
          <a:stretch>
            <a:fillRect/>
          </a:stretch>
        </p:blipFill>
        <p:spPr>
          <a:xfrm>
            <a:off x="209436" y="1988840"/>
            <a:ext cx="5626633" cy="4111419"/>
          </a:xfrm>
          <a:prstGeom prst="rect">
            <a:avLst/>
          </a:prstGeom>
        </p:spPr>
      </p:pic>
      <p:sp>
        <p:nvSpPr>
          <p:cNvPr id="13" name="矩形 12">
            <a:extLst>
              <a:ext uri="{FF2B5EF4-FFF2-40B4-BE49-F238E27FC236}">
                <a16:creationId xmlns:a16="http://schemas.microsoft.com/office/drawing/2014/main" id="{8B8A1844-ABE1-4B8D-8E52-7B736206477C}"/>
              </a:ext>
            </a:extLst>
          </p:cNvPr>
          <p:cNvSpPr/>
          <p:nvPr/>
        </p:nvSpPr>
        <p:spPr>
          <a:xfrm>
            <a:off x="6726274" y="899486"/>
            <a:ext cx="4633384" cy="584775"/>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User requirement analysis</a:t>
            </a:r>
            <a:endParaRPr lang="zh-CN" altLang="en-US" sz="3200" b="1" cap="none" spc="0" dirty="0">
              <a:ln w="22225">
                <a:solidFill>
                  <a:schemeClr val="accent2"/>
                </a:solidFill>
                <a:prstDash val="solid"/>
              </a:ln>
              <a:solidFill>
                <a:schemeClr val="accent2">
                  <a:lumMod val="40000"/>
                  <a:lumOff val="60000"/>
                </a:schemeClr>
              </a:solidFill>
              <a:effectLst/>
            </a:endParaRPr>
          </a:p>
        </p:txBody>
      </p:sp>
      <p:pic>
        <p:nvPicPr>
          <p:cNvPr id="14" name="图片 13">
            <a:extLst>
              <a:ext uri="{FF2B5EF4-FFF2-40B4-BE49-F238E27FC236}">
                <a16:creationId xmlns:a16="http://schemas.microsoft.com/office/drawing/2014/main" id="{3848ECE4-23D8-419C-8F86-C01E2804C0C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510316" y="1484260"/>
            <a:ext cx="5170433" cy="5373739"/>
          </a:xfrm>
          <a:prstGeom prst="rect">
            <a:avLst/>
          </a:prstGeom>
        </p:spPr>
      </p:pic>
      <p:pic>
        <p:nvPicPr>
          <p:cNvPr id="15" name="图片 14">
            <a:extLst>
              <a:ext uri="{FF2B5EF4-FFF2-40B4-BE49-F238E27FC236}">
                <a16:creationId xmlns:a16="http://schemas.microsoft.com/office/drawing/2014/main" id="{5929D1A1-3B41-493A-BFB1-783848A70566}"/>
              </a:ext>
            </a:extLst>
          </p:cNvPr>
          <p:cNvPicPr>
            <a:picLocks noChangeAspect="1"/>
          </p:cNvPicPr>
          <p:nvPr/>
        </p:nvPicPr>
        <p:blipFill>
          <a:blip r:embed="rId5"/>
          <a:stretch>
            <a:fillRect/>
          </a:stretch>
        </p:blipFill>
        <p:spPr>
          <a:xfrm>
            <a:off x="11167588" y="-14123"/>
            <a:ext cx="761060" cy="706273"/>
          </a:xfrm>
          <a:prstGeom prst="rect">
            <a:avLst/>
          </a:prstGeom>
        </p:spPr>
      </p:pic>
    </p:spTree>
    <p:extLst>
      <p:ext uri="{BB962C8B-B14F-4D97-AF65-F5344CB8AC3E}">
        <p14:creationId xmlns:p14="http://schemas.microsoft.com/office/powerpoint/2010/main" val="375629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DB5E1-7259-4EF4-98E5-9B4A6993DFD7}"/>
              </a:ext>
            </a:extLst>
          </p:cNvPr>
          <p:cNvSpPr/>
          <p:nvPr/>
        </p:nvSpPr>
        <p:spPr>
          <a:xfrm>
            <a:off x="3267448" y="692696"/>
            <a:ext cx="5636864" cy="584775"/>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Functional requirement analysis</a:t>
            </a:r>
            <a:endParaRPr lang="zh-CN" altLang="en-US" sz="3200" b="1" cap="none" spc="0" dirty="0">
              <a:ln w="22225">
                <a:solidFill>
                  <a:schemeClr val="accent2"/>
                </a:solidFill>
                <a:prstDash val="solid"/>
              </a:ln>
              <a:solidFill>
                <a:schemeClr val="accent2">
                  <a:lumMod val="40000"/>
                  <a:lumOff val="60000"/>
                </a:schemeClr>
              </a:solidFill>
              <a:effectLst/>
            </a:endParaRPr>
          </a:p>
        </p:txBody>
      </p:sp>
      <p:grpSp>
        <p:nvGrpSpPr>
          <p:cNvPr id="8" name="组合 7">
            <a:extLst>
              <a:ext uri="{FF2B5EF4-FFF2-40B4-BE49-F238E27FC236}">
                <a16:creationId xmlns:a16="http://schemas.microsoft.com/office/drawing/2014/main" id="{20667265-4E1B-4D00-B0DD-32BDD6951FC4}"/>
              </a:ext>
            </a:extLst>
          </p:cNvPr>
          <p:cNvGrpSpPr/>
          <p:nvPr/>
        </p:nvGrpSpPr>
        <p:grpSpPr>
          <a:xfrm>
            <a:off x="0" y="-100013"/>
            <a:ext cx="12192000" cy="792163"/>
            <a:chOff x="0" y="-100013"/>
            <a:chExt cx="12192000" cy="792163"/>
          </a:xfrm>
        </p:grpSpPr>
        <p:sp>
          <p:nvSpPr>
            <p:cNvPr id="9" name="矩形 8">
              <a:extLst>
                <a:ext uri="{FF2B5EF4-FFF2-40B4-BE49-F238E27FC236}">
                  <a16:creationId xmlns:a16="http://schemas.microsoft.com/office/drawing/2014/main" id="{5418C02C-D5D5-442F-9CC1-AED6DDEFC1C5}"/>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10" name="矩形 9">
              <a:extLst>
                <a:ext uri="{FF2B5EF4-FFF2-40B4-BE49-F238E27FC236}">
                  <a16:creationId xmlns:a16="http://schemas.microsoft.com/office/drawing/2014/main" id="{7D9266FA-B366-4BD3-8CB6-F57A896F4D1B}"/>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Three Requirement analysis</a:t>
              </a:r>
              <a:endParaRPr lang="zh-HK" altLang="en-US" sz="4000" dirty="0">
                <a:solidFill>
                  <a:schemeClr val="tx1"/>
                </a:solidFill>
              </a:endParaRPr>
            </a:p>
          </p:txBody>
        </p:sp>
      </p:grpSp>
      <p:pic>
        <p:nvPicPr>
          <p:cNvPr id="12" name="图片 11">
            <a:extLst>
              <a:ext uri="{FF2B5EF4-FFF2-40B4-BE49-F238E27FC236}">
                <a16:creationId xmlns:a16="http://schemas.microsoft.com/office/drawing/2014/main" id="{D00F058A-2F38-45DD-82C5-A1A080FFDFC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19336" y="3051386"/>
            <a:ext cx="5184576" cy="3558540"/>
          </a:xfrm>
          <a:prstGeom prst="rect">
            <a:avLst/>
          </a:prstGeom>
        </p:spPr>
      </p:pic>
      <p:pic>
        <p:nvPicPr>
          <p:cNvPr id="15" name="图片 14">
            <a:extLst>
              <a:ext uri="{FF2B5EF4-FFF2-40B4-BE49-F238E27FC236}">
                <a16:creationId xmlns:a16="http://schemas.microsoft.com/office/drawing/2014/main" id="{0A7AD10B-0A42-4F21-82CB-5363249B385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231904" y="1920914"/>
            <a:ext cx="6840760" cy="4709715"/>
          </a:xfrm>
          <a:prstGeom prst="rect">
            <a:avLst/>
          </a:prstGeom>
        </p:spPr>
      </p:pic>
      <p:sp>
        <p:nvSpPr>
          <p:cNvPr id="3" name="矩形 2">
            <a:extLst>
              <a:ext uri="{FF2B5EF4-FFF2-40B4-BE49-F238E27FC236}">
                <a16:creationId xmlns:a16="http://schemas.microsoft.com/office/drawing/2014/main" id="{D80B52EB-8611-4072-A5B6-6147B46044A7}"/>
              </a:ext>
            </a:extLst>
          </p:cNvPr>
          <p:cNvSpPr/>
          <p:nvPr/>
        </p:nvSpPr>
        <p:spPr>
          <a:xfrm>
            <a:off x="1314248" y="1481726"/>
            <a:ext cx="2981552" cy="1382366"/>
          </a:xfrm>
          <a:prstGeom prst="rect">
            <a:avLst/>
          </a:prstGeom>
          <a:noFill/>
        </p:spPr>
        <p:txBody>
          <a:bodyPr wrap="square" lIns="91440" tIns="45720" rIns="91440" bIns="45720">
            <a:spAutoFit/>
          </a:bodyPr>
          <a:lstStyle/>
          <a:p>
            <a:pPr algn="ctr" eaLnBrk="0" hangingPunct="0">
              <a:lnSpc>
                <a:spcPct val="120000"/>
              </a:lnSpc>
            </a:pPr>
            <a:r>
              <a:rPr lang="en-US" altLang="zh-CN" sz="2400" b="1" kern="100" dirty="0">
                <a:latin typeface="Georgia" panose="02040502050405020303" pitchFamily="18" charset="0"/>
                <a:ea typeface="宋体" panose="02010600030101010101" pitchFamily="2" charset="-122"/>
              </a:rPr>
              <a:t>Student information management</a:t>
            </a:r>
            <a:endParaRPr lang="zh-CN" altLang="en-US" sz="2400" b="1" kern="100" dirty="0">
              <a:latin typeface="Georgia" panose="02040502050405020303" pitchFamily="18" charset="0"/>
              <a:ea typeface="宋体" panose="02010600030101010101" pitchFamily="2" charset="-122"/>
            </a:endParaRPr>
          </a:p>
        </p:txBody>
      </p:sp>
      <p:sp>
        <p:nvSpPr>
          <p:cNvPr id="16" name="矩形 15">
            <a:extLst>
              <a:ext uri="{FF2B5EF4-FFF2-40B4-BE49-F238E27FC236}">
                <a16:creationId xmlns:a16="http://schemas.microsoft.com/office/drawing/2014/main" id="{D459E696-FD20-4A19-9183-F5BBA789554D}"/>
              </a:ext>
            </a:extLst>
          </p:cNvPr>
          <p:cNvSpPr/>
          <p:nvPr/>
        </p:nvSpPr>
        <p:spPr>
          <a:xfrm>
            <a:off x="6526552" y="1336139"/>
            <a:ext cx="4507965" cy="495970"/>
          </a:xfrm>
          <a:prstGeom prst="rect">
            <a:avLst/>
          </a:prstGeom>
          <a:noFill/>
        </p:spPr>
        <p:txBody>
          <a:bodyPr wrap="none" lIns="91440" tIns="45720" rIns="91440" bIns="45720">
            <a:spAutoFit/>
          </a:bodyPr>
          <a:lstStyle/>
          <a:p>
            <a:pPr algn="ctr" eaLnBrk="0" hangingPunct="0">
              <a:lnSpc>
                <a:spcPct val="120000"/>
              </a:lnSpc>
            </a:pPr>
            <a:r>
              <a:rPr lang="en-US" altLang="zh-CN" sz="2400" b="1" kern="100" dirty="0">
                <a:latin typeface="Georgia" panose="02040502050405020303" pitchFamily="18" charset="0"/>
                <a:ea typeface="宋体" panose="02010600030101010101" pitchFamily="2" charset="-122"/>
              </a:rPr>
              <a:t>Exam management module</a:t>
            </a:r>
            <a:endParaRPr lang="zh-CN" altLang="en-US" sz="2400" b="1" kern="100" dirty="0">
              <a:latin typeface="Georgia" panose="02040502050405020303" pitchFamily="18" charset="0"/>
              <a:ea typeface="宋体" panose="02010600030101010101" pitchFamily="2" charset="-122"/>
            </a:endParaRPr>
          </a:p>
        </p:txBody>
      </p:sp>
      <p:sp>
        <p:nvSpPr>
          <p:cNvPr id="4" name="文本框 3">
            <a:extLst>
              <a:ext uri="{FF2B5EF4-FFF2-40B4-BE49-F238E27FC236}">
                <a16:creationId xmlns:a16="http://schemas.microsoft.com/office/drawing/2014/main" id="{5B063F28-D346-4612-A93A-639B7E73E25B}"/>
              </a:ext>
            </a:extLst>
          </p:cNvPr>
          <p:cNvSpPr txBox="1"/>
          <p:nvPr/>
        </p:nvSpPr>
        <p:spPr>
          <a:xfrm>
            <a:off x="5087888" y="1434911"/>
            <a:ext cx="461665" cy="5345301"/>
          </a:xfrm>
          <a:prstGeom prst="rect">
            <a:avLst/>
          </a:prstGeom>
          <a:noFill/>
        </p:spPr>
        <p:txBody>
          <a:bodyPr vert="eaVert" wrap="square" rtlCol="0">
            <a:spAutoFit/>
          </a:bodyPr>
          <a:lstStyle/>
          <a:p>
            <a:r>
              <a:rPr lang="en-US" altLang="zh-CN" dirty="0"/>
              <a:t>………………………………………………………………………………………</a:t>
            </a:r>
            <a:endParaRPr lang="zh-CN" altLang="en-US" dirty="0"/>
          </a:p>
        </p:txBody>
      </p:sp>
      <p:pic>
        <p:nvPicPr>
          <p:cNvPr id="13" name="图片 12">
            <a:extLst>
              <a:ext uri="{FF2B5EF4-FFF2-40B4-BE49-F238E27FC236}">
                <a16:creationId xmlns:a16="http://schemas.microsoft.com/office/drawing/2014/main" id="{D3D7C24D-9645-4BBF-9FB8-1F3011E39A30}"/>
              </a:ext>
            </a:extLst>
          </p:cNvPr>
          <p:cNvPicPr>
            <a:picLocks noChangeAspect="1"/>
          </p:cNvPicPr>
          <p:nvPr/>
        </p:nvPicPr>
        <p:blipFill>
          <a:blip r:embed="rId6"/>
          <a:stretch>
            <a:fillRect/>
          </a:stretch>
        </p:blipFill>
        <p:spPr>
          <a:xfrm>
            <a:off x="11167588" y="-14123"/>
            <a:ext cx="761060" cy="706273"/>
          </a:xfrm>
          <a:prstGeom prst="rect">
            <a:avLst/>
          </a:prstGeom>
        </p:spPr>
      </p:pic>
    </p:spTree>
    <p:extLst>
      <p:ext uri="{BB962C8B-B14F-4D97-AF65-F5344CB8AC3E}">
        <p14:creationId xmlns:p14="http://schemas.microsoft.com/office/powerpoint/2010/main" val="169898369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DB5E1-7259-4EF4-98E5-9B4A6993DFD7}"/>
              </a:ext>
            </a:extLst>
          </p:cNvPr>
          <p:cNvSpPr/>
          <p:nvPr/>
        </p:nvSpPr>
        <p:spPr>
          <a:xfrm>
            <a:off x="2849066" y="692696"/>
            <a:ext cx="6473632" cy="584775"/>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Non-Functional requirement analysis</a:t>
            </a:r>
            <a:endParaRPr lang="zh-CN" altLang="en-US" sz="3200" b="1" cap="none" spc="0" dirty="0">
              <a:ln w="22225">
                <a:solidFill>
                  <a:schemeClr val="accent2"/>
                </a:solidFill>
                <a:prstDash val="solid"/>
              </a:ln>
              <a:solidFill>
                <a:schemeClr val="accent2">
                  <a:lumMod val="40000"/>
                  <a:lumOff val="60000"/>
                </a:schemeClr>
              </a:solidFill>
              <a:effectLst/>
            </a:endParaRPr>
          </a:p>
        </p:txBody>
      </p:sp>
      <p:grpSp>
        <p:nvGrpSpPr>
          <p:cNvPr id="8" name="组合 7">
            <a:extLst>
              <a:ext uri="{FF2B5EF4-FFF2-40B4-BE49-F238E27FC236}">
                <a16:creationId xmlns:a16="http://schemas.microsoft.com/office/drawing/2014/main" id="{20667265-4E1B-4D00-B0DD-32BDD6951FC4}"/>
              </a:ext>
            </a:extLst>
          </p:cNvPr>
          <p:cNvGrpSpPr/>
          <p:nvPr/>
        </p:nvGrpSpPr>
        <p:grpSpPr>
          <a:xfrm>
            <a:off x="0" y="-100013"/>
            <a:ext cx="12192000" cy="792163"/>
            <a:chOff x="0" y="-100013"/>
            <a:chExt cx="12192000" cy="792163"/>
          </a:xfrm>
        </p:grpSpPr>
        <p:sp>
          <p:nvSpPr>
            <p:cNvPr id="9" name="矩形 8">
              <a:extLst>
                <a:ext uri="{FF2B5EF4-FFF2-40B4-BE49-F238E27FC236}">
                  <a16:creationId xmlns:a16="http://schemas.microsoft.com/office/drawing/2014/main" id="{5418C02C-D5D5-442F-9CC1-AED6DDEFC1C5}"/>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10" name="矩形 9">
              <a:extLst>
                <a:ext uri="{FF2B5EF4-FFF2-40B4-BE49-F238E27FC236}">
                  <a16:creationId xmlns:a16="http://schemas.microsoft.com/office/drawing/2014/main" id="{7D9266FA-B366-4BD3-8CB6-F57A896F4D1B}"/>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Three Requirement analysis</a:t>
              </a:r>
              <a:endParaRPr lang="zh-HK" altLang="en-US" sz="4000" dirty="0">
                <a:solidFill>
                  <a:schemeClr val="tx1"/>
                </a:solidFill>
              </a:endParaRPr>
            </a:p>
          </p:txBody>
        </p:sp>
      </p:grpSp>
      <p:sp>
        <p:nvSpPr>
          <p:cNvPr id="7" name="文本框 6">
            <a:extLst>
              <a:ext uri="{FF2B5EF4-FFF2-40B4-BE49-F238E27FC236}">
                <a16:creationId xmlns:a16="http://schemas.microsoft.com/office/drawing/2014/main" id="{D5B704C9-7D7D-4424-BF9B-D12E982CB87A}"/>
              </a:ext>
            </a:extLst>
          </p:cNvPr>
          <p:cNvSpPr txBox="1"/>
          <p:nvPr/>
        </p:nvSpPr>
        <p:spPr>
          <a:xfrm>
            <a:off x="1055440" y="1412776"/>
            <a:ext cx="10657184" cy="5125827"/>
          </a:xfrm>
          <a:prstGeom prst="rect">
            <a:avLst/>
          </a:prstGeom>
          <a:noFill/>
        </p:spPr>
        <p:txBody>
          <a:bodyPr wrap="square" rtlCol="0">
            <a:spAutoFit/>
          </a:bodyPr>
          <a:lstStyle/>
          <a:p>
            <a:pPr indent="306000" eaLnBrk="0" hangingPunct="0">
              <a:lnSpc>
                <a:spcPct val="150000"/>
              </a:lnSpc>
            </a:pPr>
            <a:r>
              <a:rPr lang="en-US" altLang="zh-CN" sz="1600" kern="100" dirty="0">
                <a:latin typeface="Georgia" panose="02040502050405020303" pitchFamily="18" charset="0"/>
                <a:ea typeface="宋体" panose="02010600030101010101" pitchFamily="2" charset="-122"/>
              </a:rPr>
              <a:t>Education departments and schools first proposed that the system should have good </a:t>
            </a:r>
            <a:r>
              <a:rPr lang="en-US" altLang="zh-CN" sz="1600" b="1" kern="100" dirty="0">
                <a:latin typeface="Georgia" panose="02040502050405020303" pitchFamily="18" charset="0"/>
                <a:ea typeface="宋体" panose="02010600030101010101" pitchFamily="2" charset="-122"/>
              </a:rPr>
              <a:t>security</a:t>
            </a:r>
            <a:r>
              <a:rPr lang="en-US" altLang="zh-CN" sz="1600" kern="100" dirty="0">
                <a:latin typeface="Georgia" panose="02040502050405020303" pitchFamily="18" charset="0"/>
                <a:ea typeface="宋体" panose="02010600030101010101" pitchFamily="2" charset="-122"/>
              </a:rPr>
              <a:t> and be able to keep all kinds of </a:t>
            </a:r>
            <a:r>
              <a:rPr lang="en-US" altLang="zh-CN" sz="1600" b="1" kern="100" dirty="0">
                <a:latin typeface="Georgia" panose="02040502050405020303" pitchFamily="18" charset="0"/>
                <a:ea typeface="宋体" panose="02010600030101010101" pitchFamily="2" charset="-122"/>
              </a:rPr>
              <a:t>data for a long time</a:t>
            </a:r>
            <a:r>
              <a:rPr lang="en-US" altLang="zh-CN" sz="1600" kern="100" dirty="0">
                <a:latin typeface="Georgia" panose="02040502050405020303" pitchFamily="18" charset="0"/>
                <a:ea typeface="宋体" panose="02010600030101010101" pitchFamily="2" charset="-122"/>
              </a:rPr>
              <a:t>. And the system can have good </a:t>
            </a:r>
            <a:r>
              <a:rPr lang="en-US" altLang="zh-CN" sz="1600" b="1" kern="100" dirty="0">
                <a:latin typeface="Georgia" panose="02040502050405020303" pitchFamily="18" charset="0"/>
                <a:ea typeface="宋体" panose="02010600030101010101" pitchFamily="2" charset="-122"/>
              </a:rPr>
              <a:t>applicability</a:t>
            </a:r>
            <a:r>
              <a:rPr lang="en-US" altLang="zh-CN" sz="1600" kern="100" dirty="0">
                <a:latin typeface="Georgia" panose="02040502050405020303" pitchFamily="18" charset="0"/>
                <a:ea typeface="宋体" panose="02010600030101010101" pitchFamily="2" charset="-122"/>
              </a:rPr>
              <a:t>, for all primary and secondary schools can meet the needs of their daily educational work. The education department hopes to develop the information-based educational administration management system with </a:t>
            </a:r>
            <a:r>
              <a:rPr lang="en-US" altLang="zh-CN" sz="1600" b="1" kern="100" dirty="0">
                <a:latin typeface="Georgia" panose="02040502050405020303" pitchFamily="18" charset="0"/>
                <a:ea typeface="宋体" panose="02010600030101010101" pitchFamily="2" charset="-122"/>
              </a:rPr>
              <a:t>quality and quantity guaranteed</a:t>
            </a:r>
            <a:r>
              <a:rPr lang="en-US" altLang="zh-CN" sz="1600" kern="100" dirty="0">
                <a:latin typeface="Georgia" panose="02040502050405020303" pitchFamily="18" charset="0"/>
                <a:ea typeface="宋体" panose="02010600030101010101" pitchFamily="2" charset="-122"/>
              </a:rPr>
              <a:t>, and at the same time to </a:t>
            </a:r>
            <a:r>
              <a:rPr lang="en-US" altLang="zh-CN" sz="1600" b="1" kern="100" dirty="0">
                <a:latin typeface="Georgia" panose="02040502050405020303" pitchFamily="18" charset="0"/>
                <a:ea typeface="宋体" panose="02010600030101010101" pitchFamily="2" charset="-122"/>
              </a:rPr>
              <a:t>reduce various costs </a:t>
            </a:r>
            <a:r>
              <a:rPr lang="en-US" altLang="zh-CN" sz="1600" kern="100" dirty="0">
                <a:latin typeface="Georgia" panose="02040502050405020303" pitchFamily="18" charset="0"/>
                <a:ea typeface="宋体" panose="02010600030101010101" pitchFamily="2" charset="-122"/>
              </a:rPr>
              <a:t>as much as possible. Finally, the school hopes that the new system is </a:t>
            </a:r>
            <a:r>
              <a:rPr lang="en-US" altLang="zh-CN" sz="1600" b="1" kern="100" dirty="0">
                <a:latin typeface="Georgia" panose="02040502050405020303" pitchFamily="18" charset="0"/>
                <a:ea typeface="宋体" panose="02010600030101010101" pitchFamily="2" charset="-122"/>
              </a:rPr>
              <a:t>easy to operate</a:t>
            </a:r>
            <a:r>
              <a:rPr lang="en-US" altLang="zh-CN" sz="1600" kern="100" dirty="0">
                <a:latin typeface="Georgia" panose="02040502050405020303" pitchFamily="18" charset="0"/>
                <a:ea typeface="宋体" panose="02010600030101010101" pitchFamily="2" charset="-122"/>
              </a:rPr>
              <a:t>, and can let the teaching staff know and master the basic business operation process as soon as possible.</a:t>
            </a:r>
            <a:endParaRPr lang="zh-CN" altLang="zh-CN" sz="1600" kern="100" dirty="0">
              <a:latin typeface="Georgia" panose="02040502050405020303" pitchFamily="18" charset="0"/>
              <a:ea typeface="宋体" panose="02010600030101010101" pitchFamily="2" charset="-122"/>
            </a:endParaRPr>
          </a:p>
          <a:p>
            <a:endParaRPr lang="en-US" altLang="zh-CN" dirty="0"/>
          </a:p>
          <a:p>
            <a:pPr indent="304800" algn="just">
              <a:lnSpc>
                <a:spcPct val="150000"/>
              </a:lnSpc>
            </a:pPr>
            <a:r>
              <a:rPr lang="en-US" altLang="zh-CN" sz="1600" kern="100" dirty="0">
                <a:latin typeface="Georgia" panose="02040502050405020303" pitchFamily="18" charset="0"/>
                <a:ea typeface="宋体" panose="02010600030101010101" pitchFamily="2" charset="-122"/>
              </a:rPr>
              <a:t>For system administrators, the system needs to be </a:t>
            </a:r>
            <a:r>
              <a:rPr lang="en-US" altLang="zh-CN" sz="1600" b="1" kern="100" dirty="0">
                <a:latin typeface="Georgia" panose="02040502050405020303" pitchFamily="18" charset="0"/>
                <a:ea typeface="宋体" panose="02010600030101010101" pitchFamily="2" charset="-122"/>
              </a:rPr>
              <a:t>safe</a:t>
            </a:r>
            <a:r>
              <a:rPr lang="en-US" altLang="zh-CN" sz="1600" kern="100" dirty="0">
                <a:latin typeface="Georgia" panose="02040502050405020303" pitchFamily="18" charset="0"/>
                <a:ea typeface="宋体" panose="02010600030101010101" pitchFamily="2" charset="-122"/>
              </a:rPr>
              <a:t>, </a:t>
            </a:r>
            <a:r>
              <a:rPr lang="en-US" altLang="zh-CN" sz="1600" b="1" kern="100" dirty="0">
                <a:latin typeface="Georgia" panose="02040502050405020303" pitchFamily="18" charset="0"/>
                <a:ea typeface="宋体" panose="02010600030101010101" pitchFamily="2" charset="-122"/>
              </a:rPr>
              <a:t>reliable</a:t>
            </a:r>
            <a:r>
              <a:rPr lang="en-US" altLang="zh-CN" sz="1600" kern="100" dirty="0">
                <a:latin typeface="Georgia" panose="02040502050405020303" pitchFamily="18" charset="0"/>
                <a:ea typeface="宋体" panose="02010600030101010101" pitchFamily="2" charset="-122"/>
              </a:rPr>
              <a:t> and have </a:t>
            </a:r>
            <a:r>
              <a:rPr lang="en-US" altLang="zh-CN" sz="1600" b="1" kern="100" dirty="0">
                <a:latin typeface="Georgia" panose="02040502050405020303" pitchFamily="18" charset="0"/>
                <a:ea typeface="宋体" panose="02010600030101010101" pitchFamily="2" charset="-122"/>
              </a:rPr>
              <a:t>good performance</a:t>
            </a:r>
            <a:r>
              <a:rPr lang="en-US" altLang="zh-CN" sz="1600" kern="100" dirty="0">
                <a:latin typeface="Georgia" panose="02040502050405020303" pitchFamily="18" charset="0"/>
                <a:ea typeface="宋体" panose="02010600030101010101" pitchFamily="2" charset="-122"/>
              </a:rPr>
              <a:t> (reflected in throughput and response time).</a:t>
            </a:r>
            <a:endParaRPr lang="zh-CN" altLang="zh-CN" sz="1600" kern="100" dirty="0">
              <a:latin typeface="Georgia" panose="02040502050405020303" pitchFamily="18" charset="0"/>
              <a:ea typeface="宋体" panose="02010600030101010101" pitchFamily="2" charset="-122"/>
            </a:endParaRPr>
          </a:p>
          <a:p>
            <a:pPr indent="304800" algn="just">
              <a:lnSpc>
                <a:spcPct val="150000"/>
              </a:lnSpc>
            </a:pPr>
            <a:r>
              <a:rPr lang="en-US" altLang="zh-CN" sz="1600" kern="100" dirty="0">
                <a:latin typeface="Georgia" panose="02040502050405020303" pitchFamily="18" charset="0"/>
                <a:ea typeface="宋体" panose="02010600030101010101" pitchFamily="2" charset="-122"/>
              </a:rPr>
              <a:t>For educational administrators, the non-functional requirement of the system is to have strong </a:t>
            </a:r>
            <a:r>
              <a:rPr lang="en-US" altLang="zh-CN" sz="1600" b="1" kern="100" dirty="0">
                <a:latin typeface="Georgia" panose="02040502050405020303" pitchFamily="18" charset="0"/>
                <a:ea typeface="宋体" panose="02010600030101010101" pitchFamily="2" charset="-122"/>
              </a:rPr>
              <a:t>fault tolerance </a:t>
            </a:r>
            <a:r>
              <a:rPr lang="en-US" altLang="zh-CN" sz="1600" kern="100" dirty="0">
                <a:latin typeface="Georgia" panose="02040502050405020303" pitchFamily="18" charset="0"/>
                <a:ea typeface="宋体" panose="02010600030101010101" pitchFamily="2" charset="-122"/>
              </a:rPr>
              <a:t>and </a:t>
            </a:r>
            <a:r>
              <a:rPr lang="en-US" altLang="zh-CN" sz="1600" b="1" kern="100" dirty="0">
                <a:latin typeface="Georgia" panose="02040502050405020303" pitchFamily="18" charset="0"/>
                <a:ea typeface="宋体" panose="02010600030101010101" pitchFamily="2" charset="-122"/>
              </a:rPr>
              <a:t>ease of use </a:t>
            </a:r>
            <a:r>
              <a:rPr lang="en-US" altLang="zh-CN" sz="1600" kern="100" dirty="0">
                <a:latin typeface="Georgia" panose="02040502050405020303" pitchFamily="18" charset="0"/>
                <a:ea typeface="宋体" panose="02010600030101010101" pitchFamily="2" charset="-122"/>
              </a:rPr>
              <a:t>(easy to learn and operate).</a:t>
            </a:r>
            <a:endParaRPr lang="zh-CN" altLang="zh-CN" sz="1600" kern="100" dirty="0">
              <a:latin typeface="Georgia" panose="02040502050405020303" pitchFamily="18" charset="0"/>
              <a:ea typeface="宋体" panose="02010600030101010101" pitchFamily="2" charset="-122"/>
            </a:endParaRPr>
          </a:p>
          <a:p>
            <a:pPr indent="304800" algn="just">
              <a:lnSpc>
                <a:spcPct val="150000"/>
              </a:lnSpc>
            </a:pPr>
            <a:r>
              <a:rPr lang="en-US" altLang="zh-CN" sz="1600" kern="100" dirty="0">
                <a:latin typeface="Georgia" panose="02040502050405020303" pitchFamily="18" charset="0"/>
                <a:ea typeface="宋体" panose="02010600030101010101" pitchFamily="2" charset="-122"/>
              </a:rPr>
              <a:t>For teachers and parents, the system needs to be </a:t>
            </a:r>
            <a:r>
              <a:rPr lang="en-US" altLang="zh-CN" sz="1600" b="1" kern="100" dirty="0">
                <a:latin typeface="Georgia" panose="02040502050405020303" pitchFamily="18" charset="0"/>
                <a:ea typeface="宋体" panose="02010600030101010101" pitchFamily="2" charset="-122"/>
              </a:rPr>
              <a:t>easy to operate </a:t>
            </a:r>
            <a:r>
              <a:rPr lang="en-US" altLang="zh-CN" sz="1600" kern="100" dirty="0">
                <a:latin typeface="Georgia" panose="02040502050405020303" pitchFamily="18" charset="0"/>
                <a:ea typeface="宋体" panose="02010600030101010101" pitchFamily="2" charset="-122"/>
              </a:rPr>
              <a:t>and the best </a:t>
            </a:r>
            <a:r>
              <a:rPr lang="en-US" altLang="zh-CN" sz="1600" b="1" kern="100" dirty="0">
                <a:latin typeface="Georgia" panose="02040502050405020303" pitchFamily="18" charset="0"/>
                <a:ea typeface="宋体" panose="02010600030101010101" pitchFamily="2" charset="-122"/>
              </a:rPr>
              <a:t>beautiful interface</a:t>
            </a:r>
            <a:r>
              <a:rPr lang="en-US" altLang="zh-CN" sz="1600" kern="100" dirty="0">
                <a:latin typeface="Georgia" panose="02040502050405020303" pitchFamily="18" charset="0"/>
                <a:ea typeface="宋体" panose="02010600030101010101" pitchFamily="2" charset="-122"/>
              </a:rPr>
              <a:t>, message reception should be timely, and the system should be </a:t>
            </a:r>
            <a:r>
              <a:rPr lang="en-US" altLang="zh-CN" sz="1600" b="1" kern="100" dirty="0">
                <a:latin typeface="Georgia" panose="02040502050405020303" pitchFamily="18" charset="0"/>
                <a:ea typeface="宋体" panose="02010600030101010101" pitchFamily="2" charset="-122"/>
              </a:rPr>
              <a:t>real-time</a:t>
            </a:r>
            <a:r>
              <a:rPr lang="en-US" altLang="zh-CN" sz="1600" kern="100" dirty="0">
                <a:latin typeface="Georgia" panose="02040502050405020303" pitchFamily="18" charset="0"/>
                <a:ea typeface="宋体" panose="02010600030101010101" pitchFamily="2" charset="-122"/>
              </a:rPr>
              <a:t>.</a:t>
            </a:r>
            <a:endParaRPr lang="zh-CN" altLang="zh-CN" sz="1600" kern="100" dirty="0">
              <a:latin typeface="Georgia" panose="02040502050405020303" pitchFamily="18" charset="0"/>
              <a:ea typeface="宋体" panose="02010600030101010101" pitchFamily="2" charset="-122"/>
            </a:endParaRPr>
          </a:p>
        </p:txBody>
      </p:sp>
      <p:pic>
        <p:nvPicPr>
          <p:cNvPr id="12" name="图片 11">
            <a:extLst>
              <a:ext uri="{FF2B5EF4-FFF2-40B4-BE49-F238E27FC236}">
                <a16:creationId xmlns:a16="http://schemas.microsoft.com/office/drawing/2014/main" id="{ECC2BF5F-0022-40FF-9E29-7C3183E13A01}"/>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175538630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9DB5E1-7259-4EF4-98E5-9B4A6993DFD7}"/>
              </a:ext>
            </a:extLst>
          </p:cNvPr>
          <p:cNvSpPr/>
          <p:nvPr/>
        </p:nvSpPr>
        <p:spPr>
          <a:xfrm>
            <a:off x="3782527" y="692696"/>
            <a:ext cx="4606709" cy="584775"/>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Business process analysis</a:t>
            </a:r>
            <a:endParaRPr lang="zh-CN" altLang="en-US" sz="3200" b="1" cap="none" spc="0" dirty="0">
              <a:ln w="22225">
                <a:solidFill>
                  <a:schemeClr val="accent2"/>
                </a:solidFill>
                <a:prstDash val="solid"/>
              </a:ln>
              <a:solidFill>
                <a:schemeClr val="accent2">
                  <a:lumMod val="40000"/>
                  <a:lumOff val="60000"/>
                </a:schemeClr>
              </a:solidFill>
              <a:effectLst/>
            </a:endParaRPr>
          </a:p>
        </p:txBody>
      </p:sp>
      <p:grpSp>
        <p:nvGrpSpPr>
          <p:cNvPr id="8" name="组合 7">
            <a:extLst>
              <a:ext uri="{FF2B5EF4-FFF2-40B4-BE49-F238E27FC236}">
                <a16:creationId xmlns:a16="http://schemas.microsoft.com/office/drawing/2014/main" id="{20667265-4E1B-4D00-B0DD-32BDD6951FC4}"/>
              </a:ext>
            </a:extLst>
          </p:cNvPr>
          <p:cNvGrpSpPr/>
          <p:nvPr/>
        </p:nvGrpSpPr>
        <p:grpSpPr>
          <a:xfrm>
            <a:off x="0" y="-100013"/>
            <a:ext cx="12192000" cy="792163"/>
            <a:chOff x="0" y="-100013"/>
            <a:chExt cx="12192000" cy="792163"/>
          </a:xfrm>
        </p:grpSpPr>
        <p:sp>
          <p:nvSpPr>
            <p:cNvPr id="9" name="矩形 8">
              <a:extLst>
                <a:ext uri="{FF2B5EF4-FFF2-40B4-BE49-F238E27FC236}">
                  <a16:creationId xmlns:a16="http://schemas.microsoft.com/office/drawing/2014/main" id="{5418C02C-D5D5-442F-9CC1-AED6DDEFC1C5}"/>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10" name="矩形 9">
              <a:extLst>
                <a:ext uri="{FF2B5EF4-FFF2-40B4-BE49-F238E27FC236}">
                  <a16:creationId xmlns:a16="http://schemas.microsoft.com/office/drawing/2014/main" id="{7D9266FA-B366-4BD3-8CB6-F57A896F4D1B}"/>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Three Requirement analysis</a:t>
              </a:r>
              <a:endParaRPr lang="zh-HK" altLang="en-US" sz="4000" dirty="0">
                <a:solidFill>
                  <a:schemeClr val="tx1"/>
                </a:solidFill>
              </a:endParaRPr>
            </a:p>
          </p:txBody>
        </p:sp>
      </p:grpSp>
      <p:pic>
        <p:nvPicPr>
          <p:cNvPr id="11" name="图片 10">
            <a:extLst>
              <a:ext uri="{FF2B5EF4-FFF2-40B4-BE49-F238E27FC236}">
                <a16:creationId xmlns:a16="http://schemas.microsoft.com/office/drawing/2014/main" id="{6087FC0F-D7CC-471B-8164-1F922839DD9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1384" y="1277471"/>
            <a:ext cx="10919331" cy="5518392"/>
          </a:xfrm>
          <a:prstGeom prst="rect">
            <a:avLst/>
          </a:prstGeom>
        </p:spPr>
      </p:pic>
      <p:pic>
        <p:nvPicPr>
          <p:cNvPr id="12" name="图片 11">
            <a:extLst>
              <a:ext uri="{FF2B5EF4-FFF2-40B4-BE49-F238E27FC236}">
                <a16:creationId xmlns:a16="http://schemas.microsoft.com/office/drawing/2014/main" id="{7E1E17F1-B871-45B8-9B22-F30C3CCEC798}"/>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1231723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4727848" y="2780928"/>
            <a:ext cx="7776864" cy="923330"/>
          </a:xfrm>
          <a:prstGeom prst="rect">
            <a:avLst/>
          </a:prstGeom>
          <a:noFill/>
        </p:spPr>
        <p:txBody>
          <a:bodyPr wrap="square">
            <a:spAutoFit/>
          </a:bodyPr>
          <a:lstStyle/>
          <a:p>
            <a:pPr algn="ctr" eaLnBrk="0" hangingPunct="0">
              <a:buFontTx/>
              <a:buNone/>
              <a:defRPr/>
            </a:pPr>
            <a:r>
              <a:rPr lang="en-US" altLang="zh-CN" sz="5400" b="1" spc="300" dirty="0">
                <a:latin typeface="微软雅黑" panose="020B0503020204020204" pitchFamily="34" charset="-122"/>
                <a:ea typeface="微软雅黑" panose="020B0503020204020204" pitchFamily="34" charset="-122"/>
              </a:rPr>
              <a:t>IV. System Design </a:t>
            </a:r>
          </a:p>
        </p:txBody>
      </p:sp>
      <p:pic>
        <p:nvPicPr>
          <p:cNvPr id="6" name="图片 5">
            <a:extLst>
              <a:ext uri="{FF2B5EF4-FFF2-40B4-BE49-F238E27FC236}">
                <a16:creationId xmlns:a16="http://schemas.microsoft.com/office/drawing/2014/main" id="{DFB1C73F-D6D7-4242-A610-DC75DCBDD1EF}"/>
              </a:ext>
            </a:extLst>
          </p:cNvPr>
          <p:cNvPicPr>
            <a:picLocks noChangeAspect="1"/>
          </p:cNvPicPr>
          <p:nvPr/>
        </p:nvPicPr>
        <p:blipFill>
          <a:blip r:embed="rId4"/>
          <a:stretch>
            <a:fillRect/>
          </a:stretch>
        </p:blipFill>
        <p:spPr>
          <a:xfrm>
            <a:off x="10600771" y="93497"/>
            <a:ext cx="1543162" cy="14320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矩形 1"/>
          <p:cNvSpPr>
            <a:spLocks noChangeArrowheads="1"/>
          </p:cNvSpPr>
          <p:nvPr/>
        </p:nvSpPr>
        <p:spPr bwMode="auto">
          <a:xfrm>
            <a:off x="2028923" y="1378223"/>
            <a:ext cx="8778875"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20000"/>
              </a:lnSpc>
            </a:pPr>
            <a:r>
              <a:rPr lang="en-US" altLang="zh-CN" sz="2400" b="1" kern="100" dirty="0">
                <a:latin typeface="Georgia" panose="02040502050405020303" pitchFamily="18" charset="0"/>
                <a:ea typeface="宋体" panose="02010600030101010101" pitchFamily="2" charset="-122"/>
              </a:rPr>
              <a:t>Design of overall function module of the system</a:t>
            </a:r>
            <a:endParaRPr lang="zh-CN" altLang="zh-CN" sz="2400" b="1" kern="100" dirty="0">
              <a:latin typeface="Georgia" panose="02040502050405020303" pitchFamily="18" charset="0"/>
              <a:ea typeface="宋体" panose="02010600030101010101" pitchFamily="2" charset="-122"/>
            </a:endParaRPr>
          </a:p>
        </p:txBody>
      </p:sp>
      <p:grpSp>
        <p:nvGrpSpPr>
          <p:cNvPr id="18" name="组合 17">
            <a:extLst>
              <a:ext uri="{FF2B5EF4-FFF2-40B4-BE49-F238E27FC236}">
                <a16:creationId xmlns:a16="http://schemas.microsoft.com/office/drawing/2014/main" id="{9D595FF8-7E1C-49F6-B34B-2B23E039C0B5}"/>
              </a:ext>
            </a:extLst>
          </p:cNvPr>
          <p:cNvGrpSpPr/>
          <p:nvPr/>
        </p:nvGrpSpPr>
        <p:grpSpPr>
          <a:xfrm>
            <a:off x="0" y="-100013"/>
            <a:ext cx="12192000" cy="792163"/>
            <a:chOff x="0" y="-100013"/>
            <a:chExt cx="12192000" cy="792163"/>
          </a:xfrm>
        </p:grpSpPr>
        <p:sp>
          <p:nvSpPr>
            <p:cNvPr id="19" name="矩形 18">
              <a:extLst>
                <a:ext uri="{FF2B5EF4-FFF2-40B4-BE49-F238E27FC236}">
                  <a16:creationId xmlns:a16="http://schemas.microsoft.com/office/drawing/2014/main" id="{64934716-866B-4146-9260-97B2BC29E3B7}"/>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24" name="矩形 23">
              <a:extLst>
                <a:ext uri="{FF2B5EF4-FFF2-40B4-BE49-F238E27FC236}">
                  <a16:creationId xmlns:a16="http://schemas.microsoft.com/office/drawing/2014/main" id="{4195D95F-4AE2-4FF8-88B5-0E512F5CD1E1}"/>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Four System Design</a:t>
              </a:r>
              <a:endParaRPr lang="zh-HK" altLang="en-US" sz="4000" dirty="0">
                <a:solidFill>
                  <a:schemeClr val="tx1"/>
                </a:solidFill>
              </a:endParaRPr>
            </a:p>
          </p:txBody>
        </p:sp>
      </p:grpSp>
      <p:pic>
        <p:nvPicPr>
          <p:cNvPr id="27" name="图片 26">
            <a:extLst>
              <a:ext uri="{FF2B5EF4-FFF2-40B4-BE49-F238E27FC236}">
                <a16:creationId xmlns:a16="http://schemas.microsoft.com/office/drawing/2014/main" id="{CCF26061-44A9-4341-A37C-AE3FDC0D20E9}"/>
              </a:ext>
            </a:extLst>
          </p:cNvPr>
          <p:cNvPicPr/>
          <p:nvPr/>
        </p:nvPicPr>
        <p:blipFill>
          <a:blip r:embed="rId3">
            <a:extLst>
              <a:ext uri="{28A0092B-C50C-407E-A947-70E740481C1C}">
                <a14:useLocalDpi xmlns:a14="http://schemas.microsoft.com/office/drawing/2010/main" val="0"/>
              </a:ext>
            </a:extLst>
          </a:blip>
          <a:stretch>
            <a:fillRect/>
          </a:stretch>
        </p:blipFill>
        <p:spPr>
          <a:xfrm>
            <a:off x="118029" y="2132856"/>
            <a:ext cx="11955941" cy="4032448"/>
          </a:xfrm>
          <a:prstGeom prst="rect">
            <a:avLst/>
          </a:prstGeom>
        </p:spPr>
      </p:pic>
      <p:sp>
        <p:nvSpPr>
          <p:cNvPr id="30" name="椭圆 29">
            <a:extLst>
              <a:ext uri="{FF2B5EF4-FFF2-40B4-BE49-F238E27FC236}">
                <a16:creationId xmlns:a16="http://schemas.microsoft.com/office/drawing/2014/main" id="{BC537384-66BE-43FF-8A7F-4D91697F985D}"/>
              </a:ext>
            </a:extLst>
          </p:cNvPr>
          <p:cNvSpPr/>
          <p:nvPr/>
        </p:nvSpPr>
        <p:spPr>
          <a:xfrm>
            <a:off x="89405" y="780752"/>
            <a:ext cx="1939518" cy="1194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100" dirty="0">
                <a:solidFill>
                  <a:schemeClr val="bg1"/>
                </a:solidFill>
                <a:latin typeface="Georgia" panose="02040502050405020303" pitchFamily="18" charset="0"/>
                <a:ea typeface="宋体" panose="02010600030101010101" pitchFamily="2" charset="-122"/>
              </a:rPr>
              <a:t>System Design</a:t>
            </a:r>
            <a:endParaRPr lang="zh-CN" altLang="en-US" b="1" kern="100" dirty="0">
              <a:solidFill>
                <a:schemeClr val="bg1"/>
              </a:solidFill>
              <a:latin typeface="Georgia" panose="02040502050405020303" pitchFamily="18" charset="0"/>
              <a:ea typeface="宋体" panose="02010600030101010101" pitchFamily="2" charset="-122"/>
            </a:endParaRPr>
          </a:p>
        </p:txBody>
      </p:sp>
      <p:pic>
        <p:nvPicPr>
          <p:cNvPr id="9" name="图片 8">
            <a:extLst>
              <a:ext uri="{FF2B5EF4-FFF2-40B4-BE49-F238E27FC236}">
                <a16:creationId xmlns:a16="http://schemas.microsoft.com/office/drawing/2014/main" id="{E8E79AE3-44D7-4904-B05C-29B95649D39F}"/>
              </a:ext>
            </a:extLst>
          </p:cNvPr>
          <p:cNvPicPr>
            <a:picLocks noChangeAspect="1"/>
          </p:cNvPicPr>
          <p:nvPr/>
        </p:nvPicPr>
        <p:blipFill>
          <a:blip r:embed="rId4"/>
          <a:stretch>
            <a:fillRect/>
          </a:stretch>
        </p:blipFill>
        <p:spPr>
          <a:xfrm>
            <a:off x="11167588" y="-14123"/>
            <a:ext cx="761060" cy="7062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8C804C1D-E093-4F5D-8FB7-8D1491CEFB96}"/>
              </a:ext>
            </a:extLst>
          </p:cNvPr>
          <p:cNvGrpSpPr/>
          <p:nvPr/>
        </p:nvGrpSpPr>
        <p:grpSpPr>
          <a:xfrm>
            <a:off x="0" y="-100013"/>
            <a:ext cx="12192000" cy="792163"/>
            <a:chOff x="0" y="-100013"/>
            <a:chExt cx="12192000" cy="792163"/>
          </a:xfrm>
        </p:grpSpPr>
        <p:sp>
          <p:nvSpPr>
            <p:cNvPr id="48" name="矩形 47">
              <a:extLst>
                <a:ext uri="{FF2B5EF4-FFF2-40B4-BE49-F238E27FC236}">
                  <a16:creationId xmlns:a16="http://schemas.microsoft.com/office/drawing/2014/main" id="{6E7DCB3A-E053-4135-810C-FC9ABDF551BF}"/>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49" name="矩形 48">
              <a:extLst>
                <a:ext uri="{FF2B5EF4-FFF2-40B4-BE49-F238E27FC236}">
                  <a16:creationId xmlns:a16="http://schemas.microsoft.com/office/drawing/2014/main" id="{4018943C-E526-4880-8001-371B5416ECB5}"/>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Four System Design</a:t>
              </a:r>
              <a:endParaRPr lang="zh-HK" altLang="en-US" sz="4000" dirty="0">
                <a:solidFill>
                  <a:schemeClr val="tx1"/>
                </a:solidFill>
              </a:endParaRPr>
            </a:p>
          </p:txBody>
        </p:sp>
      </p:grpSp>
      <p:sp>
        <p:nvSpPr>
          <p:cNvPr id="52" name="文本框 51">
            <a:extLst>
              <a:ext uri="{FF2B5EF4-FFF2-40B4-BE49-F238E27FC236}">
                <a16:creationId xmlns:a16="http://schemas.microsoft.com/office/drawing/2014/main" id="{C0A27851-D23A-4630-8707-9B3B7EBB8465}"/>
              </a:ext>
            </a:extLst>
          </p:cNvPr>
          <p:cNvSpPr txBox="1"/>
          <p:nvPr/>
        </p:nvSpPr>
        <p:spPr>
          <a:xfrm>
            <a:off x="3022401" y="1484625"/>
            <a:ext cx="614680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Class diagram</a:t>
            </a:r>
            <a:endParaRPr lang="zh-CN" altLang="en-US" sz="2000" b="1" kern="100" dirty="0">
              <a:latin typeface="Georgia" panose="02040502050405020303" pitchFamily="18" charset="0"/>
              <a:ea typeface="宋体" panose="02010600030101010101" pitchFamily="2" charset="-122"/>
            </a:endParaRPr>
          </a:p>
        </p:txBody>
      </p:sp>
      <p:sp>
        <p:nvSpPr>
          <p:cNvPr id="3" name="矩形 2">
            <a:extLst>
              <a:ext uri="{FF2B5EF4-FFF2-40B4-BE49-F238E27FC236}">
                <a16:creationId xmlns:a16="http://schemas.microsoft.com/office/drawing/2014/main" id="{017CF049-1DA7-4FF7-B17E-AEFC213EE985}"/>
              </a:ext>
            </a:extLst>
          </p:cNvPr>
          <p:cNvSpPr/>
          <p:nvPr/>
        </p:nvSpPr>
        <p:spPr>
          <a:xfrm>
            <a:off x="788452" y="686966"/>
            <a:ext cx="11025775"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4000" b="1" kern="100" dirty="0">
                <a:ln/>
                <a:solidFill>
                  <a:schemeClr val="accent3"/>
                </a:solidFill>
                <a:latin typeface="Georgia" panose="02040502050405020303" pitchFamily="18" charset="0"/>
                <a:ea typeface="宋体" panose="02010600030101010101" pitchFamily="2" charset="-122"/>
              </a:rPr>
              <a:t>Privilege management module</a:t>
            </a:r>
            <a:endParaRPr lang="zh-CN" altLang="en-US" sz="4000" b="1" dirty="0">
              <a:ln/>
              <a:solidFill>
                <a:schemeClr val="accent3"/>
              </a:solidFill>
            </a:endParaRPr>
          </a:p>
        </p:txBody>
      </p:sp>
      <p:pic>
        <p:nvPicPr>
          <p:cNvPr id="55" name="图片 54">
            <a:extLst>
              <a:ext uri="{FF2B5EF4-FFF2-40B4-BE49-F238E27FC236}">
                <a16:creationId xmlns:a16="http://schemas.microsoft.com/office/drawing/2014/main" id="{9A2C21C7-D909-4178-93F7-3FD3816C31A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3472" y="2187327"/>
            <a:ext cx="9920584" cy="4482033"/>
          </a:xfrm>
          <a:prstGeom prst="rect">
            <a:avLst/>
          </a:prstGeom>
        </p:spPr>
      </p:pic>
      <p:pic>
        <p:nvPicPr>
          <p:cNvPr id="9" name="图片 8">
            <a:extLst>
              <a:ext uri="{FF2B5EF4-FFF2-40B4-BE49-F238E27FC236}">
                <a16:creationId xmlns:a16="http://schemas.microsoft.com/office/drawing/2014/main" id="{3F2F28E8-02B2-48D4-80A8-528F781DD3E2}"/>
              </a:ext>
            </a:extLst>
          </p:cNvPr>
          <p:cNvPicPr>
            <a:picLocks noChangeAspect="1"/>
          </p:cNvPicPr>
          <p:nvPr/>
        </p:nvPicPr>
        <p:blipFill>
          <a:blip r:embed="rId4"/>
          <a:stretch>
            <a:fillRect/>
          </a:stretch>
        </p:blipFill>
        <p:spPr>
          <a:xfrm>
            <a:off x="11167588" y="-14123"/>
            <a:ext cx="761060" cy="7062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8C804C1D-E093-4F5D-8FB7-8D1491CEFB96}"/>
              </a:ext>
            </a:extLst>
          </p:cNvPr>
          <p:cNvGrpSpPr/>
          <p:nvPr/>
        </p:nvGrpSpPr>
        <p:grpSpPr>
          <a:xfrm>
            <a:off x="0" y="-100013"/>
            <a:ext cx="12192000" cy="792163"/>
            <a:chOff x="0" y="-100013"/>
            <a:chExt cx="12192000" cy="792163"/>
          </a:xfrm>
        </p:grpSpPr>
        <p:sp>
          <p:nvSpPr>
            <p:cNvPr id="48" name="矩形 47">
              <a:extLst>
                <a:ext uri="{FF2B5EF4-FFF2-40B4-BE49-F238E27FC236}">
                  <a16:creationId xmlns:a16="http://schemas.microsoft.com/office/drawing/2014/main" id="{6E7DCB3A-E053-4135-810C-FC9ABDF551BF}"/>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49" name="矩形 48">
              <a:extLst>
                <a:ext uri="{FF2B5EF4-FFF2-40B4-BE49-F238E27FC236}">
                  <a16:creationId xmlns:a16="http://schemas.microsoft.com/office/drawing/2014/main" id="{4018943C-E526-4880-8001-371B5416ECB5}"/>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Four System Design</a:t>
              </a:r>
              <a:endParaRPr lang="zh-HK" altLang="en-US" sz="4000" dirty="0">
                <a:solidFill>
                  <a:schemeClr val="tx1"/>
                </a:solidFill>
              </a:endParaRPr>
            </a:p>
          </p:txBody>
        </p:sp>
      </p:grpSp>
      <p:sp>
        <p:nvSpPr>
          <p:cNvPr id="3" name="矩形 2">
            <a:extLst>
              <a:ext uri="{FF2B5EF4-FFF2-40B4-BE49-F238E27FC236}">
                <a16:creationId xmlns:a16="http://schemas.microsoft.com/office/drawing/2014/main" id="{017CF049-1DA7-4FF7-B17E-AEFC213EE985}"/>
              </a:ext>
            </a:extLst>
          </p:cNvPr>
          <p:cNvSpPr/>
          <p:nvPr/>
        </p:nvSpPr>
        <p:spPr>
          <a:xfrm>
            <a:off x="788452" y="686966"/>
            <a:ext cx="11025775"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4000" b="1" kern="100" dirty="0">
                <a:ln/>
                <a:solidFill>
                  <a:schemeClr val="accent3"/>
                </a:solidFill>
                <a:latin typeface="Georgia" panose="02040502050405020303" pitchFamily="18" charset="0"/>
                <a:ea typeface="宋体" panose="02010600030101010101" pitchFamily="2" charset="-122"/>
              </a:rPr>
              <a:t>Privilege management module</a:t>
            </a:r>
            <a:endParaRPr lang="zh-CN" altLang="en-US" sz="4000" b="1" dirty="0">
              <a:ln/>
              <a:solidFill>
                <a:schemeClr val="accent3"/>
              </a:solidFill>
            </a:endParaRPr>
          </a:p>
        </p:txBody>
      </p:sp>
      <p:sp>
        <p:nvSpPr>
          <p:cNvPr id="53" name="文本框 52">
            <a:extLst>
              <a:ext uri="{FF2B5EF4-FFF2-40B4-BE49-F238E27FC236}">
                <a16:creationId xmlns:a16="http://schemas.microsoft.com/office/drawing/2014/main" id="{AD591D1E-6F42-4CBE-B78D-4FA003DB6BFE}"/>
              </a:ext>
            </a:extLst>
          </p:cNvPr>
          <p:cNvSpPr txBox="1"/>
          <p:nvPr/>
        </p:nvSpPr>
        <p:spPr>
          <a:xfrm>
            <a:off x="2296450" y="1546830"/>
            <a:ext cx="7598701"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Flow chart of adding a new user and grant privilege</a:t>
            </a:r>
            <a:endParaRPr lang="zh-CN" altLang="en-US" sz="2000" b="1" kern="100" dirty="0">
              <a:latin typeface="Georgia" panose="02040502050405020303" pitchFamily="18" charset="0"/>
              <a:ea typeface="宋体" panose="02010600030101010101" pitchFamily="2" charset="-122"/>
            </a:endParaRPr>
          </a:p>
        </p:txBody>
      </p:sp>
      <p:pic>
        <p:nvPicPr>
          <p:cNvPr id="9" name="图片 8">
            <a:extLst>
              <a:ext uri="{FF2B5EF4-FFF2-40B4-BE49-F238E27FC236}">
                <a16:creationId xmlns:a16="http://schemas.microsoft.com/office/drawing/2014/main" id="{B5FF35C2-1872-4A51-9AE8-312FF8242B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3472" y="1915428"/>
            <a:ext cx="9505056" cy="4864784"/>
          </a:xfrm>
          <a:prstGeom prst="rect">
            <a:avLst/>
          </a:prstGeom>
        </p:spPr>
      </p:pic>
      <p:pic>
        <p:nvPicPr>
          <p:cNvPr id="10" name="图片 9">
            <a:extLst>
              <a:ext uri="{FF2B5EF4-FFF2-40B4-BE49-F238E27FC236}">
                <a16:creationId xmlns:a16="http://schemas.microsoft.com/office/drawing/2014/main" id="{713AAF1C-931A-4FCE-B8F9-86DA333097FA}"/>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410298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0C60B7-FB87-431C-87AA-758D8E17655E}"/>
              </a:ext>
            </a:extLst>
          </p:cNvPr>
          <p:cNvSpPr/>
          <p:nvPr/>
        </p:nvSpPr>
        <p:spPr>
          <a:xfrm>
            <a:off x="1199456" y="1556792"/>
            <a:ext cx="10200456" cy="4247317"/>
          </a:xfrm>
          <a:prstGeom prst="rect">
            <a:avLst/>
          </a:prstGeom>
          <a:noFill/>
        </p:spPr>
        <p:txBody>
          <a:bodyPr wrap="square" lIns="91440" tIns="45720" rIns="91440" bIns="45720">
            <a:spAutoFit/>
          </a:bodyPr>
          <a:lstStyle/>
          <a:p>
            <a:pPr algn="ctr"/>
            <a:r>
              <a:rPr lang="en-US" altLang="zh-CN" sz="5400" b="1" dirty="0">
                <a:ln w="9525">
                  <a:solidFill>
                    <a:schemeClr val="bg1"/>
                  </a:solidFill>
                  <a:prstDash val="solid"/>
                </a:ln>
                <a:effectLst>
                  <a:outerShdw blurRad="12700" dist="38100" dir="2700000" algn="tl" rotWithShape="0">
                    <a:schemeClr val="bg1">
                      <a:lumMod val="50000"/>
                    </a:schemeClr>
                  </a:outerShdw>
                </a:effectLst>
              </a:rPr>
              <a:t>Design and Implementation of Educational Administration System in Elementary and Secondary Schools Based on J2EE</a:t>
            </a:r>
            <a:endParaRPr lang="zh-CN" altLang="zh-CN" sz="5400" b="1" dirty="0">
              <a:ln w="9525">
                <a:solidFill>
                  <a:schemeClr val="bg1"/>
                </a:solidFill>
                <a:prstDash val="solid"/>
              </a:ln>
              <a:effectLst>
                <a:outerShdw blurRad="12700" dist="38100" dir="2700000" algn="tl" rotWithShape="0">
                  <a:schemeClr val="bg1">
                    <a:lumMod val="50000"/>
                  </a:schemeClr>
                </a:outerShdw>
              </a:effectLst>
            </a:endParaRPr>
          </a:p>
          <a:p>
            <a:pPr algn="ctr"/>
            <a:endPar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3" name="图片 2">
            <a:extLst>
              <a:ext uri="{FF2B5EF4-FFF2-40B4-BE49-F238E27FC236}">
                <a16:creationId xmlns:a16="http://schemas.microsoft.com/office/drawing/2014/main" id="{20A849F3-382E-4DED-BE77-ADB74B814869}"/>
              </a:ext>
            </a:extLst>
          </p:cNvPr>
          <p:cNvPicPr>
            <a:picLocks noChangeAspect="1"/>
          </p:cNvPicPr>
          <p:nvPr/>
        </p:nvPicPr>
        <p:blipFill>
          <a:blip r:embed="rId3"/>
          <a:stretch>
            <a:fillRect/>
          </a:stretch>
        </p:blipFill>
        <p:spPr>
          <a:xfrm>
            <a:off x="10600771" y="93497"/>
            <a:ext cx="1543162" cy="1432074"/>
          </a:xfrm>
          <a:prstGeom prst="rect">
            <a:avLst/>
          </a:prstGeom>
        </p:spPr>
      </p:pic>
    </p:spTree>
    <p:extLst>
      <p:ext uri="{BB962C8B-B14F-4D97-AF65-F5344CB8AC3E}">
        <p14:creationId xmlns:p14="http://schemas.microsoft.com/office/powerpoint/2010/main" val="2554989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8C804C1D-E093-4F5D-8FB7-8D1491CEFB96}"/>
              </a:ext>
            </a:extLst>
          </p:cNvPr>
          <p:cNvGrpSpPr/>
          <p:nvPr/>
        </p:nvGrpSpPr>
        <p:grpSpPr>
          <a:xfrm>
            <a:off x="0" y="-100013"/>
            <a:ext cx="12192000" cy="792163"/>
            <a:chOff x="0" y="-100013"/>
            <a:chExt cx="12192000" cy="792163"/>
          </a:xfrm>
        </p:grpSpPr>
        <p:sp>
          <p:nvSpPr>
            <p:cNvPr id="48" name="矩形 47">
              <a:extLst>
                <a:ext uri="{FF2B5EF4-FFF2-40B4-BE49-F238E27FC236}">
                  <a16:creationId xmlns:a16="http://schemas.microsoft.com/office/drawing/2014/main" id="{6E7DCB3A-E053-4135-810C-FC9ABDF551BF}"/>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49" name="矩形 48">
              <a:extLst>
                <a:ext uri="{FF2B5EF4-FFF2-40B4-BE49-F238E27FC236}">
                  <a16:creationId xmlns:a16="http://schemas.microsoft.com/office/drawing/2014/main" id="{4018943C-E526-4880-8001-371B5416ECB5}"/>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Four System Design</a:t>
              </a:r>
              <a:endParaRPr lang="zh-HK" altLang="en-US" sz="4000" dirty="0">
                <a:solidFill>
                  <a:schemeClr val="tx1"/>
                </a:solidFill>
              </a:endParaRPr>
            </a:p>
          </p:txBody>
        </p:sp>
      </p:grpSp>
      <p:sp>
        <p:nvSpPr>
          <p:cNvPr id="52" name="文本框 51">
            <a:extLst>
              <a:ext uri="{FF2B5EF4-FFF2-40B4-BE49-F238E27FC236}">
                <a16:creationId xmlns:a16="http://schemas.microsoft.com/office/drawing/2014/main" id="{C0A27851-D23A-4630-8707-9B3B7EBB8465}"/>
              </a:ext>
            </a:extLst>
          </p:cNvPr>
          <p:cNvSpPr txBox="1"/>
          <p:nvPr/>
        </p:nvSpPr>
        <p:spPr>
          <a:xfrm>
            <a:off x="3022401" y="1484625"/>
            <a:ext cx="614680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Class diagram</a:t>
            </a:r>
            <a:endParaRPr lang="zh-CN" altLang="en-US" sz="2000" b="1" kern="100" dirty="0">
              <a:latin typeface="Georgia" panose="02040502050405020303" pitchFamily="18" charset="0"/>
              <a:ea typeface="宋体" panose="02010600030101010101" pitchFamily="2" charset="-122"/>
            </a:endParaRPr>
          </a:p>
        </p:txBody>
      </p:sp>
      <p:sp>
        <p:nvSpPr>
          <p:cNvPr id="3" name="矩形 2">
            <a:extLst>
              <a:ext uri="{FF2B5EF4-FFF2-40B4-BE49-F238E27FC236}">
                <a16:creationId xmlns:a16="http://schemas.microsoft.com/office/drawing/2014/main" id="{017CF049-1DA7-4FF7-B17E-AEFC213EE985}"/>
              </a:ext>
            </a:extLst>
          </p:cNvPr>
          <p:cNvSpPr/>
          <p:nvPr/>
        </p:nvSpPr>
        <p:spPr>
          <a:xfrm>
            <a:off x="788452" y="686966"/>
            <a:ext cx="11025775"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4000" b="1" kern="100" dirty="0">
                <a:ln/>
                <a:solidFill>
                  <a:schemeClr val="accent3"/>
                </a:solidFill>
                <a:latin typeface="Georgia" panose="02040502050405020303" pitchFamily="18" charset="0"/>
                <a:ea typeface="宋体" panose="02010600030101010101" pitchFamily="2" charset="-122"/>
              </a:rPr>
              <a:t>Course and class management module</a:t>
            </a:r>
            <a:endParaRPr lang="zh-CN" altLang="en-US" sz="4000" b="1" dirty="0">
              <a:ln/>
              <a:solidFill>
                <a:schemeClr val="accent3"/>
              </a:solidFill>
            </a:endParaRPr>
          </a:p>
        </p:txBody>
      </p:sp>
      <p:pic>
        <p:nvPicPr>
          <p:cNvPr id="8" name="图片 7">
            <a:extLst>
              <a:ext uri="{FF2B5EF4-FFF2-40B4-BE49-F238E27FC236}">
                <a16:creationId xmlns:a16="http://schemas.microsoft.com/office/drawing/2014/main" id="{66F20E14-91B2-4371-B0D2-E45CA06B2AA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8912" y="2097812"/>
            <a:ext cx="12014176" cy="3960440"/>
          </a:xfrm>
          <a:prstGeom prst="rect">
            <a:avLst/>
          </a:prstGeom>
        </p:spPr>
      </p:pic>
      <p:pic>
        <p:nvPicPr>
          <p:cNvPr id="10" name="图片 9">
            <a:extLst>
              <a:ext uri="{FF2B5EF4-FFF2-40B4-BE49-F238E27FC236}">
                <a16:creationId xmlns:a16="http://schemas.microsoft.com/office/drawing/2014/main" id="{DB6AA19C-FEFD-45D4-A945-BA695A26810B}"/>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2891283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8C804C1D-E093-4F5D-8FB7-8D1491CEFB96}"/>
              </a:ext>
            </a:extLst>
          </p:cNvPr>
          <p:cNvGrpSpPr/>
          <p:nvPr/>
        </p:nvGrpSpPr>
        <p:grpSpPr>
          <a:xfrm>
            <a:off x="0" y="-100013"/>
            <a:ext cx="12192000" cy="792163"/>
            <a:chOff x="0" y="-100013"/>
            <a:chExt cx="12192000" cy="792163"/>
          </a:xfrm>
        </p:grpSpPr>
        <p:sp>
          <p:nvSpPr>
            <p:cNvPr id="48" name="矩形 47">
              <a:extLst>
                <a:ext uri="{FF2B5EF4-FFF2-40B4-BE49-F238E27FC236}">
                  <a16:creationId xmlns:a16="http://schemas.microsoft.com/office/drawing/2014/main" id="{6E7DCB3A-E053-4135-810C-FC9ABDF551BF}"/>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49" name="矩形 48">
              <a:extLst>
                <a:ext uri="{FF2B5EF4-FFF2-40B4-BE49-F238E27FC236}">
                  <a16:creationId xmlns:a16="http://schemas.microsoft.com/office/drawing/2014/main" id="{4018943C-E526-4880-8001-371B5416ECB5}"/>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Four System Design</a:t>
              </a:r>
              <a:endParaRPr lang="zh-HK" altLang="en-US" sz="4000" dirty="0">
                <a:solidFill>
                  <a:schemeClr val="tx1"/>
                </a:solidFill>
              </a:endParaRPr>
            </a:p>
          </p:txBody>
        </p:sp>
      </p:grpSp>
      <p:sp>
        <p:nvSpPr>
          <p:cNvPr id="3" name="矩形 2">
            <a:extLst>
              <a:ext uri="{FF2B5EF4-FFF2-40B4-BE49-F238E27FC236}">
                <a16:creationId xmlns:a16="http://schemas.microsoft.com/office/drawing/2014/main" id="{017CF049-1DA7-4FF7-B17E-AEFC213EE985}"/>
              </a:ext>
            </a:extLst>
          </p:cNvPr>
          <p:cNvSpPr/>
          <p:nvPr/>
        </p:nvSpPr>
        <p:spPr>
          <a:xfrm>
            <a:off x="788452" y="686966"/>
            <a:ext cx="11025775"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4000" b="1" kern="100" dirty="0">
                <a:ln/>
                <a:solidFill>
                  <a:schemeClr val="accent3"/>
                </a:solidFill>
                <a:latin typeface="Georgia" panose="02040502050405020303" pitchFamily="18" charset="0"/>
                <a:ea typeface="宋体" panose="02010600030101010101" pitchFamily="2" charset="-122"/>
              </a:rPr>
              <a:t>Course and class management module</a:t>
            </a:r>
            <a:endParaRPr lang="zh-CN" altLang="en-US" sz="4000" b="1" dirty="0">
              <a:ln/>
              <a:solidFill>
                <a:schemeClr val="accent3"/>
              </a:solidFill>
            </a:endParaRPr>
          </a:p>
        </p:txBody>
      </p:sp>
      <p:sp>
        <p:nvSpPr>
          <p:cNvPr id="53" name="文本框 52">
            <a:extLst>
              <a:ext uri="{FF2B5EF4-FFF2-40B4-BE49-F238E27FC236}">
                <a16:creationId xmlns:a16="http://schemas.microsoft.com/office/drawing/2014/main" id="{AD591D1E-6F42-4CBE-B78D-4FA003DB6BFE}"/>
              </a:ext>
            </a:extLst>
          </p:cNvPr>
          <p:cNvSpPr txBox="1"/>
          <p:nvPr/>
        </p:nvSpPr>
        <p:spPr>
          <a:xfrm>
            <a:off x="2296450" y="1546830"/>
            <a:ext cx="7598701"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Flow chart of course arrangement</a:t>
            </a:r>
            <a:endParaRPr lang="zh-CN" altLang="en-US" sz="2000" b="1" kern="100" dirty="0">
              <a:latin typeface="Georgia" panose="02040502050405020303" pitchFamily="18" charset="0"/>
              <a:ea typeface="宋体" panose="02010600030101010101" pitchFamily="2" charset="-122"/>
            </a:endParaRPr>
          </a:p>
        </p:txBody>
      </p:sp>
      <p:pic>
        <p:nvPicPr>
          <p:cNvPr id="8" name="图片 7">
            <a:extLst>
              <a:ext uri="{FF2B5EF4-FFF2-40B4-BE49-F238E27FC236}">
                <a16:creationId xmlns:a16="http://schemas.microsoft.com/office/drawing/2014/main" id="{A4AFD1A4-1278-4670-B576-E6264725BF1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84893" y="1982108"/>
            <a:ext cx="8621814" cy="4862597"/>
          </a:xfrm>
          <a:prstGeom prst="rect">
            <a:avLst/>
          </a:prstGeom>
        </p:spPr>
      </p:pic>
      <p:pic>
        <p:nvPicPr>
          <p:cNvPr id="10" name="图片 9">
            <a:extLst>
              <a:ext uri="{FF2B5EF4-FFF2-40B4-BE49-F238E27FC236}">
                <a16:creationId xmlns:a16="http://schemas.microsoft.com/office/drawing/2014/main" id="{3887C999-E679-4E20-94CC-8AD8BD1CAB5A}"/>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187845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59782CE-31C4-425C-B171-A6C1567F7D04}"/>
              </a:ext>
            </a:extLst>
          </p:cNvPr>
          <p:cNvGrpSpPr/>
          <p:nvPr/>
        </p:nvGrpSpPr>
        <p:grpSpPr>
          <a:xfrm>
            <a:off x="0" y="-100013"/>
            <a:ext cx="12192000" cy="792163"/>
            <a:chOff x="0" y="-100013"/>
            <a:chExt cx="12192000" cy="792163"/>
          </a:xfrm>
        </p:grpSpPr>
        <p:sp>
          <p:nvSpPr>
            <p:cNvPr id="37" name="矩形 36">
              <a:extLst>
                <a:ext uri="{FF2B5EF4-FFF2-40B4-BE49-F238E27FC236}">
                  <a16:creationId xmlns:a16="http://schemas.microsoft.com/office/drawing/2014/main" id="{F8CC7C7E-A45B-4FD1-BBA6-8EFE1BC48763}"/>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8" name="矩形 37">
              <a:extLst>
                <a:ext uri="{FF2B5EF4-FFF2-40B4-BE49-F238E27FC236}">
                  <a16:creationId xmlns:a16="http://schemas.microsoft.com/office/drawing/2014/main" id="{4C5C5A4B-FD1F-4477-8CAC-580009D7469D}"/>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Four System Design</a:t>
              </a:r>
              <a:endParaRPr lang="zh-HK" altLang="en-US" sz="4000" dirty="0">
                <a:solidFill>
                  <a:schemeClr val="tx1"/>
                </a:solidFill>
              </a:endParaRPr>
            </a:p>
          </p:txBody>
        </p:sp>
      </p:grpSp>
      <p:sp>
        <p:nvSpPr>
          <p:cNvPr id="41" name="椭圆 40">
            <a:extLst>
              <a:ext uri="{FF2B5EF4-FFF2-40B4-BE49-F238E27FC236}">
                <a16:creationId xmlns:a16="http://schemas.microsoft.com/office/drawing/2014/main" id="{700AD649-8E22-47A9-A970-420DA1D20443}"/>
              </a:ext>
            </a:extLst>
          </p:cNvPr>
          <p:cNvSpPr/>
          <p:nvPr/>
        </p:nvSpPr>
        <p:spPr>
          <a:xfrm>
            <a:off x="89405" y="780752"/>
            <a:ext cx="1939518" cy="1194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100" dirty="0">
                <a:solidFill>
                  <a:schemeClr val="bg1"/>
                </a:solidFill>
                <a:latin typeface="Georgia" panose="02040502050405020303" pitchFamily="18" charset="0"/>
                <a:ea typeface="宋体" panose="02010600030101010101" pitchFamily="2" charset="-122"/>
              </a:rPr>
              <a:t>Database Design</a:t>
            </a:r>
            <a:endParaRPr lang="zh-CN" altLang="en-US" b="1" kern="100" dirty="0">
              <a:solidFill>
                <a:schemeClr val="bg1"/>
              </a:solidFill>
              <a:latin typeface="Georgia" panose="02040502050405020303" pitchFamily="18" charset="0"/>
              <a:ea typeface="宋体" panose="02010600030101010101" pitchFamily="2" charset="-122"/>
            </a:endParaRPr>
          </a:p>
        </p:txBody>
      </p:sp>
      <p:sp>
        <p:nvSpPr>
          <p:cNvPr id="43" name="文本框 42">
            <a:extLst>
              <a:ext uri="{FF2B5EF4-FFF2-40B4-BE49-F238E27FC236}">
                <a16:creationId xmlns:a16="http://schemas.microsoft.com/office/drawing/2014/main" id="{42BECBDA-1D7A-4593-973D-915EC320B021}"/>
              </a:ext>
            </a:extLst>
          </p:cNvPr>
          <p:cNvSpPr txBox="1"/>
          <p:nvPr/>
        </p:nvSpPr>
        <p:spPr>
          <a:xfrm>
            <a:off x="1855348" y="888412"/>
            <a:ext cx="8618215"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The ER model of student information management module</a:t>
            </a:r>
            <a:endParaRPr lang="zh-CN" altLang="en-US" sz="2000" b="1" kern="100" dirty="0">
              <a:latin typeface="Georgia" panose="02040502050405020303" pitchFamily="18" charset="0"/>
              <a:ea typeface="宋体" panose="02010600030101010101" pitchFamily="2" charset="-122"/>
            </a:endParaRPr>
          </a:p>
        </p:txBody>
      </p:sp>
      <p:pic>
        <p:nvPicPr>
          <p:cNvPr id="44" name="图片 43">
            <a:extLst>
              <a:ext uri="{FF2B5EF4-FFF2-40B4-BE49-F238E27FC236}">
                <a16:creationId xmlns:a16="http://schemas.microsoft.com/office/drawing/2014/main" id="{569AD88F-2967-441E-93E1-23209159C5B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47833" y="1484784"/>
            <a:ext cx="7603020" cy="5112568"/>
          </a:xfrm>
          <a:prstGeom prst="rect">
            <a:avLst/>
          </a:prstGeom>
        </p:spPr>
      </p:pic>
      <p:pic>
        <p:nvPicPr>
          <p:cNvPr id="9" name="图片 8">
            <a:extLst>
              <a:ext uri="{FF2B5EF4-FFF2-40B4-BE49-F238E27FC236}">
                <a16:creationId xmlns:a16="http://schemas.microsoft.com/office/drawing/2014/main" id="{9CD0A038-48B6-4541-9F49-43B671F1520C}"/>
              </a:ext>
            </a:extLst>
          </p:cNvPr>
          <p:cNvPicPr>
            <a:picLocks noChangeAspect="1"/>
          </p:cNvPicPr>
          <p:nvPr/>
        </p:nvPicPr>
        <p:blipFill>
          <a:blip r:embed="rId4"/>
          <a:stretch>
            <a:fillRect/>
          </a:stretch>
        </p:blipFill>
        <p:spPr>
          <a:xfrm>
            <a:off x="11167588" y="-14123"/>
            <a:ext cx="761060" cy="7062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59782CE-31C4-425C-B171-A6C1567F7D04}"/>
              </a:ext>
            </a:extLst>
          </p:cNvPr>
          <p:cNvGrpSpPr/>
          <p:nvPr/>
        </p:nvGrpSpPr>
        <p:grpSpPr>
          <a:xfrm>
            <a:off x="0" y="-100013"/>
            <a:ext cx="12192000" cy="792163"/>
            <a:chOff x="0" y="-100013"/>
            <a:chExt cx="12192000" cy="792163"/>
          </a:xfrm>
        </p:grpSpPr>
        <p:sp>
          <p:nvSpPr>
            <p:cNvPr id="37" name="矩形 36">
              <a:extLst>
                <a:ext uri="{FF2B5EF4-FFF2-40B4-BE49-F238E27FC236}">
                  <a16:creationId xmlns:a16="http://schemas.microsoft.com/office/drawing/2014/main" id="{F8CC7C7E-A45B-4FD1-BBA6-8EFE1BC48763}"/>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8" name="矩形 37">
              <a:extLst>
                <a:ext uri="{FF2B5EF4-FFF2-40B4-BE49-F238E27FC236}">
                  <a16:creationId xmlns:a16="http://schemas.microsoft.com/office/drawing/2014/main" id="{4C5C5A4B-FD1F-4477-8CAC-580009D7469D}"/>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Four System Design</a:t>
              </a:r>
              <a:endParaRPr lang="zh-HK" altLang="en-US" sz="4000" dirty="0">
                <a:solidFill>
                  <a:schemeClr val="tx1"/>
                </a:solidFill>
              </a:endParaRPr>
            </a:p>
          </p:txBody>
        </p:sp>
      </p:grpSp>
      <p:sp>
        <p:nvSpPr>
          <p:cNvPr id="43" name="文本框 42">
            <a:extLst>
              <a:ext uri="{FF2B5EF4-FFF2-40B4-BE49-F238E27FC236}">
                <a16:creationId xmlns:a16="http://schemas.microsoft.com/office/drawing/2014/main" id="{42BECBDA-1D7A-4593-973D-915EC320B021}"/>
              </a:ext>
            </a:extLst>
          </p:cNvPr>
          <p:cNvSpPr txBox="1"/>
          <p:nvPr/>
        </p:nvSpPr>
        <p:spPr>
          <a:xfrm>
            <a:off x="-1824880" y="759396"/>
            <a:ext cx="675311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ER to Relation</a:t>
            </a:r>
            <a:endParaRPr lang="zh-CN" altLang="en-US" sz="2000" b="1" kern="100" dirty="0">
              <a:latin typeface="Georgia" panose="02040502050405020303" pitchFamily="18" charset="0"/>
              <a:ea typeface="宋体" panose="02010600030101010101" pitchFamily="2" charset="-122"/>
            </a:endParaRPr>
          </a:p>
        </p:txBody>
      </p:sp>
      <p:pic>
        <p:nvPicPr>
          <p:cNvPr id="8" name="图片 7">
            <a:extLst>
              <a:ext uri="{FF2B5EF4-FFF2-40B4-BE49-F238E27FC236}">
                <a16:creationId xmlns:a16="http://schemas.microsoft.com/office/drawing/2014/main" id="{DB46E429-CD2F-4774-9EB2-EEDAAB2B02CF}"/>
              </a:ext>
            </a:extLst>
          </p:cNvPr>
          <p:cNvPicPr>
            <a:picLocks noChangeAspect="1"/>
          </p:cNvPicPr>
          <p:nvPr/>
        </p:nvPicPr>
        <p:blipFill>
          <a:blip r:embed="rId3"/>
          <a:stretch>
            <a:fillRect/>
          </a:stretch>
        </p:blipFill>
        <p:spPr>
          <a:xfrm>
            <a:off x="31795" y="673317"/>
            <a:ext cx="7235967" cy="6246545"/>
          </a:xfrm>
          <a:prstGeom prst="rect">
            <a:avLst/>
          </a:prstGeom>
        </p:spPr>
      </p:pic>
      <p:pic>
        <p:nvPicPr>
          <p:cNvPr id="10" name="图片 9">
            <a:extLst>
              <a:ext uri="{FF2B5EF4-FFF2-40B4-BE49-F238E27FC236}">
                <a16:creationId xmlns:a16="http://schemas.microsoft.com/office/drawing/2014/main" id="{81E99C31-ED6D-4153-8929-8762FAF46E26}"/>
              </a:ext>
            </a:extLst>
          </p:cNvPr>
          <p:cNvPicPr>
            <a:picLocks noChangeAspect="1"/>
          </p:cNvPicPr>
          <p:nvPr/>
        </p:nvPicPr>
        <p:blipFill>
          <a:blip r:embed="rId4"/>
          <a:stretch>
            <a:fillRect/>
          </a:stretch>
        </p:blipFill>
        <p:spPr>
          <a:xfrm>
            <a:off x="6782385" y="893522"/>
            <a:ext cx="5377820" cy="3634878"/>
          </a:xfrm>
          <a:prstGeom prst="rect">
            <a:avLst/>
          </a:prstGeom>
        </p:spPr>
      </p:pic>
      <p:pic>
        <p:nvPicPr>
          <p:cNvPr id="11" name="图片 10">
            <a:extLst>
              <a:ext uri="{FF2B5EF4-FFF2-40B4-BE49-F238E27FC236}">
                <a16:creationId xmlns:a16="http://schemas.microsoft.com/office/drawing/2014/main" id="{FBB71F2F-6521-4141-AD4C-EB031416917A}"/>
              </a:ext>
            </a:extLst>
          </p:cNvPr>
          <p:cNvPicPr>
            <a:picLocks noChangeAspect="1"/>
          </p:cNvPicPr>
          <p:nvPr/>
        </p:nvPicPr>
        <p:blipFill>
          <a:blip r:embed="rId5"/>
          <a:stretch>
            <a:fillRect/>
          </a:stretch>
        </p:blipFill>
        <p:spPr>
          <a:xfrm>
            <a:off x="11167588" y="-14123"/>
            <a:ext cx="761060" cy="706273"/>
          </a:xfrm>
          <a:prstGeom prst="rect">
            <a:avLst/>
          </a:prstGeom>
        </p:spPr>
      </p:pic>
    </p:spTree>
    <p:extLst>
      <p:ext uri="{BB962C8B-B14F-4D97-AF65-F5344CB8AC3E}">
        <p14:creationId xmlns:p14="http://schemas.microsoft.com/office/powerpoint/2010/main" val="1571095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59782CE-31C4-425C-B171-A6C1567F7D04}"/>
              </a:ext>
            </a:extLst>
          </p:cNvPr>
          <p:cNvGrpSpPr/>
          <p:nvPr/>
        </p:nvGrpSpPr>
        <p:grpSpPr>
          <a:xfrm>
            <a:off x="0" y="-100013"/>
            <a:ext cx="12192000" cy="792163"/>
            <a:chOff x="0" y="-100013"/>
            <a:chExt cx="12192000" cy="792163"/>
          </a:xfrm>
        </p:grpSpPr>
        <p:sp>
          <p:nvSpPr>
            <p:cNvPr id="37" name="矩形 36">
              <a:extLst>
                <a:ext uri="{FF2B5EF4-FFF2-40B4-BE49-F238E27FC236}">
                  <a16:creationId xmlns:a16="http://schemas.microsoft.com/office/drawing/2014/main" id="{F8CC7C7E-A45B-4FD1-BBA6-8EFE1BC48763}"/>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8" name="矩形 37">
              <a:extLst>
                <a:ext uri="{FF2B5EF4-FFF2-40B4-BE49-F238E27FC236}">
                  <a16:creationId xmlns:a16="http://schemas.microsoft.com/office/drawing/2014/main" id="{4C5C5A4B-FD1F-4477-8CAC-580009D7469D}"/>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Four System Design</a:t>
              </a:r>
              <a:endParaRPr lang="zh-HK" altLang="en-US" sz="4000" dirty="0">
                <a:solidFill>
                  <a:schemeClr val="tx1"/>
                </a:solidFill>
              </a:endParaRPr>
            </a:p>
          </p:txBody>
        </p:sp>
      </p:grpSp>
      <p:sp>
        <p:nvSpPr>
          <p:cNvPr id="43" name="文本框 42">
            <a:extLst>
              <a:ext uri="{FF2B5EF4-FFF2-40B4-BE49-F238E27FC236}">
                <a16:creationId xmlns:a16="http://schemas.microsoft.com/office/drawing/2014/main" id="{42BECBDA-1D7A-4593-973D-915EC320B021}"/>
              </a:ext>
            </a:extLst>
          </p:cNvPr>
          <p:cNvSpPr txBox="1"/>
          <p:nvPr/>
        </p:nvSpPr>
        <p:spPr>
          <a:xfrm>
            <a:off x="343181" y="959451"/>
            <a:ext cx="675311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Create Table</a:t>
            </a:r>
            <a:endParaRPr lang="zh-CN" altLang="en-US" sz="2000" b="1" kern="100" dirty="0">
              <a:latin typeface="Georgia" panose="02040502050405020303" pitchFamily="18" charset="0"/>
              <a:ea typeface="宋体" panose="02010600030101010101" pitchFamily="2" charset="-122"/>
            </a:endParaRPr>
          </a:p>
        </p:txBody>
      </p:sp>
      <p:sp>
        <p:nvSpPr>
          <p:cNvPr id="9" name="文本框 8">
            <a:extLst>
              <a:ext uri="{FF2B5EF4-FFF2-40B4-BE49-F238E27FC236}">
                <a16:creationId xmlns:a16="http://schemas.microsoft.com/office/drawing/2014/main" id="{79108269-CCC8-4F3F-B893-A5971AA40A13}"/>
              </a:ext>
            </a:extLst>
          </p:cNvPr>
          <p:cNvSpPr txBox="1"/>
          <p:nvPr/>
        </p:nvSpPr>
        <p:spPr>
          <a:xfrm>
            <a:off x="7752184" y="959451"/>
            <a:ext cx="2736304" cy="5632311"/>
          </a:xfrm>
          <a:prstGeom prst="rect">
            <a:avLst/>
          </a:prstGeom>
          <a:noFill/>
        </p:spPr>
        <p:txBody>
          <a:bodyPr wrap="square" rtlCol="0">
            <a:spAutoFit/>
          </a:bodyPr>
          <a:lstStyle/>
          <a:p>
            <a:pPr indent="266700" algn="just"/>
            <a:r>
              <a:rPr lang="en-US" altLang="zh-CN" sz="900" kern="100" dirty="0">
                <a:effectLst/>
                <a:latin typeface="Times New Roman" panose="02020603050405020304" pitchFamily="18" charset="0"/>
                <a:ea typeface="宋体" panose="02010600030101010101" pitchFamily="2" charset="-122"/>
              </a:rPr>
              <a:t>CREATE TABLE `student_status` </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`id` int NOT NULL,</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`id_code` varchar(255) NOT NULL,</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`primary_school_id` int NULL DEFAULT NULL,</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`secondary_school_id` int NULL DEFAULT NULL,</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`high_school_id` int NULL DEFAULT NULL,</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`university_id` int NULL DEFAULT NULL,</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PRIMARY KEY (`id`) USING BTREE,</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INDEX `primary_school_id`(`primary_school_id`) USING BTREE,</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INDEX `secondary_school_id`(`secondary_school_id`) USING BTREE,</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INDEX `high_school_id`(`high_school_id`) USING BTREE,</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INDEX `</a:t>
            </a:r>
            <a:r>
              <a:rPr lang="en-US" altLang="zh-CN" sz="900" kern="100" dirty="0" err="1">
                <a:effectLst/>
                <a:latin typeface="Times New Roman" panose="02020603050405020304" pitchFamily="18" charset="0"/>
                <a:ea typeface="宋体" panose="02010600030101010101" pitchFamily="2" charset="-122"/>
              </a:rPr>
              <a:t>university_id</a:t>
            </a:r>
            <a:r>
              <a:rPr lang="en-US" altLang="zh-CN" sz="900" kern="100" dirty="0">
                <a:effectLst/>
                <a:latin typeface="Times New Roman" panose="02020603050405020304" pitchFamily="18" charset="0"/>
                <a:ea typeface="宋体" panose="02010600030101010101" pitchFamily="2" charset="-122"/>
              </a:rPr>
              <a:t>`(`</a:t>
            </a:r>
            <a:r>
              <a:rPr lang="en-US" altLang="zh-CN" sz="900" kern="100" dirty="0" err="1">
                <a:effectLst/>
                <a:latin typeface="Times New Roman" panose="02020603050405020304" pitchFamily="18" charset="0"/>
                <a:ea typeface="宋体" panose="02010600030101010101" pitchFamily="2" charset="-122"/>
              </a:rPr>
              <a:t>university_id</a:t>
            </a:r>
            <a:r>
              <a:rPr lang="en-US" altLang="zh-CN" sz="900" kern="100" dirty="0">
                <a:effectLst/>
                <a:latin typeface="Times New Roman" panose="02020603050405020304" pitchFamily="18" charset="0"/>
                <a:ea typeface="宋体" panose="02010600030101010101" pitchFamily="2" charset="-122"/>
              </a:rPr>
              <a:t>`) USING BTREE,</a:t>
            </a:r>
            <a:endParaRPr lang="zh-CN" altLang="zh-CN" sz="900" kern="100" dirty="0">
              <a:effectLst/>
              <a:latin typeface="Times New Roman" panose="02020603050405020304" pitchFamily="18" charset="0"/>
              <a:ea typeface="宋体" panose="02010600030101010101" pitchFamily="2" charset="-122"/>
            </a:endParaRPr>
          </a:p>
          <a:p>
            <a:pPr marL="400050" indent="-133350" algn="just"/>
            <a:r>
              <a:rPr lang="en-US" altLang="zh-CN" sz="900" kern="100" dirty="0">
                <a:effectLst/>
                <a:latin typeface="Times New Roman" panose="02020603050405020304" pitchFamily="18" charset="0"/>
                <a:ea typeface="宋体" panose="02010600030101010101" pitchFamily="2" charset="-122"/>
              </a:rPr>
              <a:t>  CONSTRAINT `student_status_ibfk_1` FOREIGN KEY (`</a:t>
            </a:r>
            <a:r>
              <a:rPr lang="en-US" altLang="zh-CN" sz="900" kern="100" dirty="0" err="1">
                <a:effectLst/>
                <a:latin typeface="Times New Roman" panose="02020603050405020304" pitchFamily="18" charset="0"/>
                <a:ea typeface="宋体" panose="02010600030101010101" pitchFamily="2" charset="-122"/>
              </a:rPr>
              <a:t>primary_school_id</a:t>
            </a:r>
            <a:r>
              <a:rPr lang="en-US" altLang="zh-CN" sz="900" kern="100" dirty="0">
                <a:effectLst/>
                <a:latin typeface="Times New Roman" panose="02020603050405020304" pitchFamily="18" charset="0"/>
                <a:ea typeface="宋体" panose="02010600030101010101" pitchFamily="2" charset="-122"/>
              </a:rPr>
              <a:t>`) REFERENCES `school` (`id`) ON DELETE RESTRICT ON UPDATE RESTRICT,</a:t>
            </a:r>
            <a:endParaRPr lang="zh-CN" altLang="zh-CN" sz="900" kern="100" dirty="0">
              <a:effectLst/>
              <a:latin typeface="Times New Roman" panose="02020603050405020304" pitchFamily="18" charset="0"/>
              <a:ea typeface="宋体" panose="02010600030101010101" pitchFamily="2" charset="-122"/>
            </a:endParaRPr>
          </a:p>
          <a:p>
            <a:pPr marL="400050" indent="-133350" algn="just"/>
            <a:r>
              <a:rPr lang="en-US" altLang="zh-CN" sz="900" kern="100" dirty="0">
                <a:effectLst/>
                <a:latin typeface="Times New Roman" panose="02020603050405020304" pitchFamily="18" charset="0"/>
                <a:ea typeface="宋体" panose="02010600030101010101" pitchFamily="2" charset="-122"/>
              </a:rPr>
              <a:t>  CONSTRAINT `student_status_ibfk_2` FOREIGN KEY (`</a:t>
            </a:r>
            <a:r>
              <a:rPr lang="en-US" altLang="zh-CN" sz="900" kern="100" dirty="0" err="1">
                <a:effectLst/>
                <a:latin typeface="Times New Roman" panose="02020603050405020304" pitchFamily="18" charset="0"/>
                <a:ea typeface="宋体" panose="02010600030101010101" pitchFamily="2" charset="-122"/>
              </a:rPr>
              <a:t>secondary_school_id</a:t>
            </a:r>
            <a:r>
              <a:rPr lang="en-US" altLang="zh-CN" sz="900" kern="100" dirty="0">
                <a:effectLst/>
                <a:latin typeface="Times New Roman" panose="02020603050405020304" pitchFamily="18" charset="0"/>
                <a:ea typeface="宋体" panose="02010600030101010101" pitchFamily="2" charset="-122"/>
              </a:rPr>
              <a:t>`) REFERENCES `school` (`id`) ON DELETE RESTRICT ON UPDATE RESTRICT,</a:t>
            </a:r>
            <a:endParaRPr lang="zh-CN" altLang="zh-CN" sz="900" kern="100" dirty="0">
              <a:effectLst/>
              <a:latin typeface="Times New Roman" panose="02020603050405020304" pitchFamily="18" charset="0"/>
              <a:ea typeface="宋体" panose="02010600030101010101" pitchFamily="2" charset="-122"/>
            </a:endParaRPr>
          </a:p>
          <a:p>
            <a:pPr marL="400050" indent="-133350" algn="just"/>
            <a:r>
              <a:rPr lang="en-US" altLang="zh-CN" sz="900" kern="100" dirty="0">
                <a:effectLst/>
                <a:latin typeface="Times New Roman" panose="02020603050405020304" pitchFamily="18" charset="0"/>
                <a:ea typeface="宋体" panose="02010600030101010101" pitchFamily="2" charset="-122"/>
              </a:rPr>
              <a:t>  CONSTRAINT `student_status_ibfk_3` FOREIGN KEY (`</a:t>
            </a:r>
            <a:r>
              <a:rPr lang="en-US" altLang="zh-CN" sz="900" kern="100" dirty="0" err="1">
                <a:effectLst/>
                <a:latin typeface="Times New Roman" panose="02020603050405020304" pitchFamily="18" charset="0"/>
                <a:ea typeface="宋体" panose="02010600030101010101" pitchFamily="2" charset="-122"/>
              </a:rPr>
              <a:t>high_school_id</a:t>
            </a:r>
            <a:r>
              <a:rPr lang="en-US" altLang="zh-CN" sz="900" kern="100" dirty="0">
                <a:effectLst/>
                <a:latin typeface="Times New Roman" panose="02020603050405020304" pitchFamily="18" charset="0"/>
                <a:ea typeface="宋体" panose="02010600030101010101" pitchFamily="2" charset="-122"/>
              </a:rPr>
              <a:t>`) REFERENCES `school` (`id`) ON DELETE RESTRICT ON UPDATE RESTRICT,</a:t>
            </a:r>
            <a:endParaRPr lang="zh-CN" altLang="zh-CN" sz="900" kern="100" dirty="0">
              <a:effectLst/>
              <a:latin typeface="Times New Roman" panose="02020603050405020304" pitchFamily="18" charset="0"/>
              <a:ea typeface="宋体" panose="02010600030101010101" pitchFamily="2" charset="-122"/>
            </a:endParaRPr>
          </a:p>
          <a:p>
            <a:pPr marL="400050" indent="-133350" algn="just"/>
            <a:r>
              <a:rPr lang="en-US" altLang="zh-CN" sz="900" kern="100" dirty="0">
                <a:effectLst/>
                <a:latin typeface="Times New Roman" panose="02020603050405020304" pitchFamily="18" charset="0"/>
                <a:ea typeface="宋体" panose="02010600030101010101" pitchFamily="2" charset="-122"/>
              </a:rPr>
              <a:t>  CONSTRAINT `student_status_ibfk_4` FOREIGN KEY (`</a:t>
            </a:r>
            <a:r>
              <a:rPr lang="en-US" altLang="zh-CN" sz="900" kern="100" dirty="0" err="1">
                <a:effectLst/>
                <a:latin typeface="Times New Roman" panose="02020603050405020304" pitchFamily="18" charset="0"/>
                <a:ea typeface="宋体" panose="02010600030101010101" pitchFamily="2" charset="-122"/>
              </a:rPr>
              <a:t>university_id</a:t>
            </a:r>
            <a:r>
              <a:rPr lang="en-US" altLang="zh-CN" sz="900" kern="100" dirty="0">
                <a:effectLst/>
                <a:latin typeface="Times New Roman" panose="02020603050405020304" pitchFamily="18" charset="0"/>
                <a:ea typeface="宋体" panose="02010600030101010101" pitchFamily="2" charset="-122"/>
              </a:rPr>
              <a:t>`) REFERENCES `school` (`id`) ON DELETE RESTRICT ON UPDATE RESTRICT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SET FOREIGN_KEY_CHECKS = 1;</a:t>
            </a:r>
            <a:endParaRPr lang="zh-CN" altLang="zh-CN" sz="900" kern="100" dirty="0">
              <a:effectLst/>
              <a:latin typeface="Times New Roman" panose="02020603050405020304" pitchFamily="18" charset="0"/>
              <a:ea typeface="宋体" panose="02010600030101010101" pitchFamily="2" charset="-122"/>
            </a:endParaRPr>
          </a:p>
          <a:p>
            <a:endParaRPr lang="zh-CN" altLang="en-US" sz="900" dirty="0"/>
          </a:p>
        </p:txBody>
      </p:sp>
      <p:pic>
        <p:nvPicPr>
          <p:cNvPr id="8" name="图片 7">
            <a:extLst>
              <a:ext uri="{FF2B5EF4-FFF2-40B4-BE49-F238E27FC236}">
                <a16:creationId xmlns:a16="http://schemas.microsoft.com/office/drawing/2014/main" id="{7A03A01B-5F2B-4FD5-B0F0-DF87A607C015}"/>
              </a:ext>
            </a:extLst>
          </p:cNvPr>
          <p:cNvPicPr>
            <a:picLocks noChangeAspect="1"/>
          </p:cNvPicPr>
          <p:nvPr/>
        </p:nvPicPr>
        <p:blipFill>
          <a:blip r:embed="rId3"/>
          <a:stretch>
            <a:fillRect/>
          </a:stretch>
        </p:blipFill>
        <p:spPr>
          <a:xfrm>
            <a:off x="103182" y="1585870"/>
            <a:ext cx="7640076" cy="5163941"/>
          </a:xfrm>
          <a:prstGeom prst="rect">
            <a:avLst/>
          </a:prstGeom>
        </p:spPr>
      </p:pic>
      <p:pic>
        <p:nvPicPr>
          <p:cNvPr id="11" name="图片 10">
            <a:extLst>
              <a:ext uri="{FF2B5EF4-FFF2-40B4-BE49-F238E27FC236}">
                <a16:creationId xmlns:a16="http://schemas.microsoft.com/office/drawing/2014/main" id="{60229D66-858B-499A-93F9-AA746E8CAAC7}"/>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29270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59782CE-31C4-425C-B171-A6C1567F7D04}"/>
              </a:ext>
            </a:extLst>
          </p:cNvPr>
          <p:cNvGrpSpPr/>
          <p:nvPr/>
        </p:nvGrpSpPr>
        <p:grpSpPr>
          <a:xfrm>
            <a:off x="0" y="-100013"/>
            <a:ext cx="12192000" cy="792163"/>
            <a:chOff x="0" y="-100013"/>
            <a:chExt cx="12192000" cy="792163"/>
          </a:xfrm>
        </p:grpSpPr>
        <p:sp>
          <p:nvSpPr>
            <p:cNvPr id="37" name="矩形 36">
              <a:extLst>
                <a:ext uri="{FF2B5EF4-FFF2-40B4-BE49-F238E27FC236}">
                  <a16:creationId xmlns:a16="http://schemas.microsoft.com/office/drawing/2014/main" id="{F8CC7C7E-A45B-4FD1-BBA6-8EFE1BC48763}"/>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8" name="矩形 37">
              <a:extLst>
                <a:ext uri="{FF2B5EF4-FFF2-40B4-BE49-F238E27FC236}">
                  <a16:creationId xmlns:a16="http://schemas.microsoft.com/office/drawing/2014/main" id="{4C5C5A4B-FD1F-4477-8CAC-580009D7469D}"/>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Four System Design</a:t>
              </a:r>
              <a:endParaRPr lang="zh-HK" altLang="en-US" sz="4000" dirty="0">
                <a:solidFill>
                  <a:schemeClr val="tx1"/>
                </a:solidFill>
              </a:endParaRPr>
            </a:p>
          </p:txBody>
        </p:sp>
      </p:grpSp>
      <p:sp>
        <p:nvSpPr>
          <p:cNvPr id="43" name="文本框 42">
            <a:extLst>
              <a:ext uri="{FF2B5EF4-FFF2-40B4-BE49-F238E27FC236}">
                <a16:creationId xmlns:a16="http://schemas.microsoft.com/office/drawing/2014/main" id="{42BECBDA-1D7A-4593-973D-915EC320B021}"/>
              </a:ext>
            </a:extLst>
          </p:cNvPr>
          <p:cNvSpPr txBox="1"/>
          <p:nvPr/>
        </p:nvSpPr>
        <p:spPr>
          <a:xfrm>
            <a:off x="2719246" y="869951"/>
            <a:ext cx="675311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Analysis algorithm</a:t>
            </a:r>
            <a:endParaRPr lang="zh-CN" altLang="en-US" sz="2000" b="1" kern="100" dirty="0">
              <a:latin typeface="Georgia" panose="02040502050405020303" pitchFamily="18" charset="0"/>
              <a:ea typeface="宋体" panose="02010600030101010101" pitchFamily="2" charset="-122"/>
            </a:endParaRPr>
          </a:p>
        </p:txBody>
      </p:sp>
      <p:pic>
        <p:nvPicPr>
          <p:cNvPr id="8" name="图片 7">
            <a:extLst>
              <a:ext uri="{FF2B5EF4-FFF2-40B4-BE49-F238E27FC236}">
                <a16:creationId xmlns:a16="http://schemas.microsoft.com/office/drawing/2014/main" id="{160CBAB4-373B-443F-B258-B499EDAF2E3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47139" y="1447862"/>
            <a:ext cx="8897721" cy="4880946"/>
          </a:xfrm>
          <a:prstGeom prst="rect">
            <a:avLst/>
          </a:prstGeom>
        </p:spPr>
      </p:pic>
      <p:pic>
        <p:nvPicPr>
          <p:cNvPr id="9" name="图片 8">
            <a:extLst>
              <a:ext uri="{FF2B5EF4-FFF2-40B4-BE49-F238E27FC236}">
                <a16:creationId xmlns:a16="http://schemas.microsoft.com/office/drawing/2014/main" id="{428C78BC-A683-4181-9C00-EA6E836769EE}"/>
              </a:ext>
            </a:extLst>
          </p:cNvPr>
          <p:cNvPicPr>
            <a:picLocks noChangeAspect="1"/>
          </p:cNvPicPr>
          <p:nvPr/>
        </p:nvPicPr>
        <p:blipFill>
          <a:blip r:embed="rId4"/>
          <a:stretch>
            <a:fillRect/>
          </a:stretch>
        </p:blipFill>
        <p:spPr>
          <a:xfrm>
            <a:off x="11167588" y="-14123"/>
            <a:ext cx="761060" cy="706273"/>
          </a:xfrm>
          <a:prstGeom prst="rect">
            <a:avLst/>
          </a:prstGeom>
        </p:spPr>
      </p:pic>
      <p:sp>
        <p:nvSpPr>
          <p:cNvPr id="10" name="椭圆 9">
            <a:extLst>
              <a:ext uri="{FF2B5EF4-FFF2-40B4-BE49-F238E27FC236}">
                <a16:creationId xmlns:a16="http://schemas.microsoft.com/office/drawing/2014/main" id="{5BC02277-47EE-4309-BC5E-4AD5D5BBAC23}"/>
              </a:ext>
            </a:extLst>
          </p:cNvPr>
          <p:cNvSpPr/>
          <p:nvPr/>
        </p:nvSpPr>
        <p:spPr>
          <a:xfrm>
            <a:off x="89405" y="780752"/>
            <a:ext cx="2077732" cy="1280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100" dirty="0">
                <a:solidFill>
                  <a:schemeClr val="bg1"/>
                </a:solidFill>
                <a:latin typeface="Georgia" panose="02040502050405020303" pitchFamily="18" charset="0"/>
                <a:ea typeface="宋体" panose="02010600030101010101" pitchFamily="2" charset="-122"/>
              </a:rPr>
              <a:t>Algorithm Design</a:t>
            </a:r>
            <a:endParaRPr lang="zh-CN" altLang="en-US" b="1" kern="100" dirty="0">
              <a:solidFill>
                <a:schemeClr val="bg1"/>
              </a:solidFill>
              <a:latin typeface="Georgia" panose="02040502050405020303" pitchFamily="18" charset="0"/>
              <a:ea typeface="宋体" panose="02010600030101010101" pitchFamily="2" charset="-122"/>
            </a:endParaRPr>
          </a:p>
        </p:txBody>
      </p:sp>
    </p:spTree>
    <p:extLst>
      <p:ext uri="{BB962C8B-B14F-4D97-AF65-F5344CB8AC3E}">
        <p14:creationId xmlns:p14="http://schemas.microsoft.com/office/powerpoint/2010/main" val="65677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E255A0A8-CDB9-4B9B-B22E-792F683670A1}"/>
              </a:ext>
            </a:extLst>
          </p:cNvPr>
          <p:cNvSpPr txBox="1"/>
          <p:nvPr/>
        </p:nvSpPr>
        <p:spPr>
          <a:xfrm>
            <a:off x="4727848" y="2348880"/>
            <a:ext cx="7776864" cy="1754326"/>
          </a:xfrm>
          <a:prstGeom prst="rect">
            <a:avLst/>
          </a:prstGeom>
          <a:noFill/>
        </p:spPr>
        <p:txBody>
          <a:bodyPr wrap="square">
            <a:spAutoFit/>
          </a:bodyPr>
          <a:lstStyle/>
          <a:p>
            <a:pPr algn="ctr" eaLnBrk="0" hangingPunct="0">
              <a:buFontTx/>
              <a:buNone/>
              <a:defRPr/>
            </a:pPr>
            <a:r>
              <a:rPr lang="en-US" altLang="zh-CN" sz="5400" b="1" spc="300" dirty="0">
                <a:latin typeface="微软雅黑" panose="020B0503020204020204" pitchFamily="34" charset="-122"/>
                <a:ea typeface="微软雅黑" panose="020B0503020204020204" pitchFamily="34" charset="-122"/>
              </a:rPr>
              <a:t>V. System Implementation </a:t>
            </a:r>
          </a:p>
        </p:txBody>
      </p:sp>
      <p:pic>
        <p:nvPicPr>
          <p:cNvPr id="5" name="图片 4">
            <a:extLst>
              <a:ext uri="{FF2B5EF4-FFF2-40B4-BE49-F238E27FC236}">
                <a16:creationId xmlns:a16="http://schemas.microsoft.com/office/drawing/2014/main" id="{4068401F-9EA1-4625-9928-CD3C85974A2C}"/>
              </a:ext>
            </a:extLst>
          </p:cNvPr>
          <p:cNvPicPr>
            <a:picLocks noChangeAspect="1"/>
          </p:cNvPicPr>
          <p:nvPr/>
        </p:nvPicPr>
        <p:blipFill>
          <a:blip r:embed="rId4"/>
          <a:stretch>
            <a:fillRect/>
          </a:stretch>
        </p:blipFill>
        <p:spPr>
          <a:xfrm>
            <a:off x="10600771" y="93497"/>
            <a:ext cx="1543162" cy="14320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FE9BF608-26D3-48ED-9F6F-9278A05553B9}"/>
              </a:ext>
            </a:extLst>
          </p:cNvPr>
          <p:cNvGrpSpPr/>
          <p:nvPr/>
        </p:nvGrpSpPr>
        <p:grpSpPr>
          <a:xfrm>
            <a:off x="0" y="-100013"/>
            <a:ext cx="12192000" cy="792163"/>
            <a:chOff x="0" y="-100013"/>
            <a:chExt cx="12192000" cy="792163"/>
          </a:xfrm>
        </p:grpSpPr>
        <p:sp>
          <p:nvSpPr>
            <p:cNvPr id="33" name="矩形 32">
              <a:extLst>
                <a:ext uri="{FF2B5EF4-FFF2-40B4-BE49-F238E27FC236}">
                  <a16:creationId xmlns:a16="http://schemas.microsoft.com/office/drawing/2014/main" id="{C6160ED7-200C-4054-B7C5-B52E6AD923D2}"/>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4" name="矩形 33">
              <a:extLst>
                <a:ext uri="{FF2B5EF4-FFF2-40B4-BE49-F238E27FC236}">
                  <a16:creationId xmlns:a16="http://schemas.microsoft.com/office/drawing/2014/main" id="{D4B73966-5062-4754-AC2F-608D94838BA0}"/>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a:t>
              </a:r>
              <a:r>
                <a:rPr lang="en-US" altLang="zh-CN" sz="4000" dirty="0">
                  <a:solidFill>
                    <a:schemeClr val="tx1"/>
                  </a:solidFill>
                </a:rPr>
                <a:t>ive</a:t>
              </a:r>
              <a:r>
                <a:rPr lang="en-US" altLang="zh-HK" sz="4000" dirty="0">
                  <a:solidFill>
                    <a:schemeClr val="tx1"/>
                  </a:solidFill>
                </a:rPr>
                <a:t> System Implementation</a:t>
              </a:r>
              <a:endParaRPr lang="zh-HK" altLang="en-US" sz="4000" dirty="0">
                <a:solidFill>
                  <a:schemeClr val="tx1"/>
                </a:solidFill>
              </a:endParaRPr>
            </a:p>
          </p:txBody>
        </p:sp>
      </p:grpSp>
      <p:pic>
        <p:nvPicPr>
          <p:cNvPr id="35" name="图片 34">
            <a:extLst>
              <a:ext uri="{FF2B5EF4-FFF2-40B4-BE49-F238E27FC236}">
                <a16:creationId xmlns:a16="http://schemas.microsoft.com/office/drawing/2014/main" id="{848AE150-52AA-4A7F-8B3F-C2DA8C78CB7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34964" y="2074967"/>
            <a:ext cx="7154598" cy="3370257"/>
          </a:xfrm>
          <a:prstGeom prst="rect">
            <a:avLst/>
          </a:prstGeom>
        </p:spPr>
      </p:pic>
      <p:sp>
        <p:nvSpPr>
          <p:cNvPr id="6" name="文本框 5">
            <a:extLst>
              <a:ext uri="{FF2B5EF4-FFF2-40B4-BE49-F238E27FC236}">
                <a16:creationId xmlns:a16="http://schemas.microsoft.com/office/drawing/2014/main" id="{F0BC52CE-79EF-4371-98E0-CAE2D5E255DC}"/>
              </a:ext>
            </a:extLst>
          </p:cNvPr>
          <p:cNvSpPr txBox="1"/>
          <p:nvPr/>
        </p:nvSpPr>
        <p:spPr>
          <a:xfrm>
            <a:off x="535708" y="1357164"/>
            <a:ext cx="675311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Login Page</a:t>
            </a:r>
            <a:endParaRPr lang="zh-CN" altLang="en-US" sz="2000" b="1" kern="100" dirty="0">
              <a:latin typeface="Georgia" panose="02040502050405020303" pitchFamily="18" charset="0"/>
              <a:ea typeface="宋体" panose="02010600030101010101" pitchFamily="2" charset="-122"/>
            </a:endParaRPr>
          </a:p>
        </p:txBody>
      </p:sp>
      <p:sp>
        <p:nvSpPr>
          <p:cNvPr id="7" name="文本框 6">
            <a:extLst>
              <a:ext uri="{FF2B5EF4-FFF2-40B4-BE49-F238E27FC236}">
                <a16:creationId xmlns:a16="http://schemas.microsoft.com/office/drawing/2014/main" id="{22D7C6F7-AED6-4C9F-992F-C2E71C1AB8B0}"/>
              </a:ext>
            </a:extLst>
          </p:cNvPr>
          <p:cNvSpPr txBox="1"/>
          <p:nvPr/>
        </p:nvSpPr>
        <p:spPr>
          <a:xfrm>
            <a:off x="7489562" y="1052736"/>
            <a:ext cx="4608512" cy="2862322"/>
          </a:xfrm>
          <a:prstGeom prst="rect">
            <a:avLst/>
          </a:prstGeom>
          <a:noFill/>
        </p:spPr>
        <p:txBody>
          <a:bodyPr wrap="square">
            <a:spAutoFit/>
          </a:bodyPr>
          <a:lstStyle/>
          <a:p>
            <a:pPr indent="266700" algn="just"/>
            <a:r>
              <a:rPr lang="en-US" altLang="zh-CN" sz="900" kern="100" dirty="0">
                <a:effectLst/>
                <a:latin typeface="Times New Roman" panose="02020603050405020304" pitchFamily="18" charset="0"/>
                <a:ea typeface="宋体" panose="02010600030101010101" pitchFamily="2" charset="-122"/>
              </a:rPr>
              <a:t>public class </a:t>
            </a:r>
            <a:r>
              <a:rPr lang="en-US" altLang="zh-CN" sz="900" kern="100" dirty="0" err="1">
                <a:effectLst/>
                <a:latin typeface="Times New Roman" panose="02020603050405020304" pitchFamily="18" charset="0"/>
                <a:ea typeface="宋体" panose="02010600030101010101" pitchFamily="2" charset="-122"/>
              </a:rPr>
              <a:t>UserController</a:t>
            </a:r>
            <a:r>
              <a:rPr lang="en-US" altLang="zh-CN" sz="900" kern="100" dirty="0">
                <a:effectLst/>
                <a:latin typeface="Times New Roman" panose="02020603050405020304" pitchFamily="18" charset="0"/>
                <a:ea typeface="宋体" panose="02010600030101010101" pitchFamily="2" charset="-122"/>
              </a:rPr>
              <a:t> extends </a:t>
            </a:r>
            <a:r>
              <a:rPr lang="en-US" altLang="zh-CN" sz="900" kern="100" dirty="0" err="1">
                <a:effectLst/>
                <a:latin typeface="Times New Roman" panose="02020603050405020304" pitchFamily="18" charset="0"/>
                <a:ea typeface="宋体" panose="02010600030101010101" pitchFamily="2" charset="-122"/>
              </a:rPr>
              <a:t>BaseController</a:t>
            </a:r>
            <a:r>
              <a:rPr lang="en-US" altLang="zh-CN" sz="900" kern="100" dirty="0">
                <a:effectLst/>
                <a:latin typeface="Times New Roman" panose="02020603050405020304" pitchFamily="18" charset="0"/>
                <a:ea typeface="宋体" panose="02010600030101010101" pitchFamily="2" charset="-122"/>
              </a:rPr>
              <a:t> {</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@Autowired</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a:t>
            </a:r>
            <a:r>
              <a:rPr lang="en-US" altLang="zh-CN" sz="900" kern="100" dirty="0" err="1">
                <a:effectLst/>
                <a:latin typeface="Times New Roman" panose="02020603050405020304" pitchFamily="18" charset="0"/>
                <a:ea typeface="宋体" panose="02010600030101010101" pitchFamily="2" charset="-122"/>
              </a:rPr>
              <a:t>UserService</a:t>
            </a:r>
            <a:r>
              <a:rPr lang="en-US" altLang="zh-CN" sz="900" kern="100" dirty="0">
                <a:effectLst/>
                <a:latin typeface="Times New Roman" panose="02020603050405020304" pitchFamily="18" charset="0"/>
                <a:ea typeface="宋体" panose="02010600030101010101" pitchFamily="2" charset="-122"/>
              </a:rPr>
              <a:t> </a:t>
            </a:r>
            <a:r>
              <a:rPr lang="en-US" altLang="zh-CN" sz="900" kern="100" dirty="0" err="1">
                <a:effectLst/>
                <a:latin typeface="Times New Roman" panose="02020603050405020304" pitchFamily="18" charset="0"/>
                <a:ea typeface="宋体" panose="02010600030101010101" pitchFamily="2" charset="-122"/>
              </a:rPr>
              <a:t>userService</a:t>
            </a:r>
            <a:r>
              <a:rPr lang="en-US" altLang="zh-CN" sz="900" kern="100" dirty="0">
                <a:effectLst/>
                <a:latin typeface="Times New Roman" panose="02020603050405020304" pitchFamily="18" charset="0"/>
                <a:ea typeface="宋体" panose="02010600030101010101" pitchFamily="2" charset="-122"/>
              </a:rPr>
              <a: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@PostMapping("/checkUser")</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public </a:t>
            </a:r>
            <a:r>
              <a:rPr lang="en-US" altLang="zh-CN" sz="900" kern="100" dirty="0" err="1">
                <a:effectLst/>
                <a:latin typeface="Times New Roman" panose="02020603050405020304" pitchFamily="18" charset="0"/>
                <a:ea typeface="宋体" panose="02010600030101010101" pitchFamily="2" charset="-122"/>
              </a:rPr>
              <a:t>BaseModelJson</a:t>
            </a:r>
            <a:r>
              <a:rPr lang="en-US" altLang="zh-CN" sz="900" kern="100" dirty="0">
                <a:effectLst/>
                <a:latin typeface="Times New Roman" panose="02020603050405020304" pitchFamily="18" charset="0"/>
                <a:ea typeface="宋体" panose="02010600030101010101" pitchFamily="2" charset="-122"/>
              </a:rPr>
              <a:t>&lt;List&lt;User&gt;&gt; </a:t>
            </a:r>
            <a:r>
              <a:rPr lang="en-US" altLang="zh-CN" sz="900" kern="100" dirty="0" err="1">
                <a:effectLst/>
                <a:latin typeface="Times New Roman" panose="02020603050405020304" pitchFamily="18" charset="0"/>
                <a:ea typeface="宋体" panose="02010600030101010101" pitchFamily="2" charset="-122"/>
              </a:rPr>
              <a:t>checkUserForVue</a:t>
            </a:r>
            <a:r>
              <a:rPr lang="en-US" altLang="zh-CN" sz="900" kern="100" dirty="0">
                <a:effectLst/>
                <a:latin typeface="Times New Roman" panose="02020603050405020304" pitchFamily="18" charset="0"/>
                <a:ea typeface="宋体" panose="02010600030101010101" pitchFamily="2" charset="-122"/>
              </a:rPr>
              <a:t>(@RequestBody User user) {</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Map&lt;String, Object&gt; map = new HashMap&lt;&gt;();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("username", </a:t>
            </a:r>
            <a:r>
              <a:rPr lang="en-US" altLang="zh-CN" sz="900" kern="100" dirty="0" err="1">
                <a:effectLst/>
                <a:latin typeface="Times New Roman" panose="02020603050405020304" pitchFamily="18" charset="0"/>
                <a:ea typeface="宋体" panose="02010600030101010101" pitchFamily="2" charset="-122"/>
              </a:rPr>
              <a:t>user.getUsername</a:t>
            </a:r>
            <a:r>
              <a:rPr lang="en-US" altLang="zh-CN" sz="900" kern="100" dirty="0">
                <a:effectLst/>
                <a:latin typeface="Times New Roman" panose="02020603050405020304" pitchFamily="18" charset="0"/>
                <a:ea typeface="宋体" panose="02010600030101010101" pitchFamily="2" charset="-122"/>
              </a:rPr>
              <a: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a:t>
            </a:r>
            <a:r>
              <a:rPr lang="en-US" altLang="zh-CN" sz="900" kern="100" dirty="0" err="1">
                <a:effectLst/>
                <a:latin typeface="Times New Roman" panose="02020603050405020304" pitchFamily="18" charset="0"/>
                <a:ea typeface="宋体" panose="02010600030101010101" pitchFamily="2" charset="-122"/>
              </a:rPr>
              <a:t>map.put</a:t>
            </a:r>
            <a:r>
              <a:rPr lang="en-US" altLang="zh-CN" sz="900" kern="100" dirty="0">
                <a:effectLst/>
                <a:latin typeface="Times New Roman" panose="02020603050405020304" pitchFamily="18" charset="0"/>
                <a:ea typeface="宋体" panose="02010600030101010101" pitchFamily="2" charset="-122"/>
              </a:rPr>
              <a:t>("password", </a:t>
            </a:r>
            <a:r>
              <a:rPr lang="en-US" altLang="zh-CN" sz="900" kern="100" dirty="0" err="1">
                <a:effectLst/>
                <a:latin typeface="Times New Roman" panose="02020603050405020304" pitchFamily="18" charset="0"/>
                <a:ea typeface="宋体" panose="02010600030101010101" pitchFamily="2" charset="-122"/>
              </a:rPr>
              <a:t>user.getPassword</a:t>
            </a:r>
            <a:r>
              <a:rPr lang="en-US" altLang="zh-CN" sz="900" kern="100" dirty="0">
                <a:effectLst/>
                <a:latin typeface="Times New Roman" panose="02020603050405020304" pitchFamily="18" charset="0"/>
                <a:ea typeface="宋体" panose="02010600030101010101" pitchFamily="2" charset="-122"/>
              </a:rPr>
              <a: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List&lt;User&gt; users = </a:t>
            </a:r>
            <a:r>
              <a:rPr lang="en-US" altLang="zh-CN" sz="900" kern="100" dirty="0" err="1">
                <a:effectLst/>
                <a:latin typeface="Times New Roman" panose="02020603050405020304" pitchFamily="18" charset="0"/>
                <a:ea typeface="宋体" panose="02010600030101010101" pitchFamily="2" charset="-122"/>
              </a:rPr>
              <a:t>userService.getAllByFilter</a:t>
            </a:r>
            <a:r>
              <a:rPr lang="en-US" altLang="zh-CN" sz="900" kern="100" dirty="0">
                <a:effectLst/>
                <a:latin typeface="Times New Roman" panose="02020603050405020304" pitchFamily="18" charset="0"/>
                <a:ea typeface="宋体" panose="02010600030101010101" pitchFamily="2" charset="-122"/>
              </a:rPr>
              <a:t>(map);</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if (</a:t>
            </a:r>
            <a:r>
              <a:rPr lang="en-US" altLang="zh-CN" sz="900" kern="100" dirty="0" err="1">
                <a:effectLst/>
                <a:latin typeface="Times New Roman" panose="02020603050405020304" pitchFamily="18" charset="0"/>
                <a:ea typeface="宋体" panose="02010600030101010101" pitchFamily="2" charset="-122"/>
              </a:rPr>
              <a:t>users.size</a:t>
            </a:r>
            <a:r>
              <a:rPr lang="en-US" altLang="zh-CN" sz="900" kern="100" dirty="0">
                <a:effectLst/>
                <a:latin typeface="Times New Roman" panose="02020603050405020304" pitchFamily="18" charset="0"/>
                <a:ea typeface="宋体" panose="02010600030101010101" pitchFamily="2" charset="-122"/>
              </a:rPr>
              <a:t>() == 0) {</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throw </a:t>
            </a:r>
            <a:r>
              <a:rPr lang="en-US" altLang="zh-CN" sz="900" kern="100" dirty="0" err="1">
                <a:effectLst/>
                <a:latin typeface="Times New Roman" panose="02020603050405020304" pitchFamily="18" charset="0"/>
                <a:ea typeface="宋体" panose="02010600030101010101" pitchFamily="2" charset="-122"/>
              </a:rPr>
              <a:t>BusinessException.USERNAME_NOT_EXISTS</a:t>
            </a:r>
            <a:r>
              <a:rPr lang="en-US" altLang="zh-CN" sz="900" kern="100" dirty="0">
                <a:effectLst/>
                <a:latin typeface="Times New Roman" panose="02020603050405020304" pitchFamily="18" charset="0"/>
                <a:ea typeface="宋体" panose="02010600030101010101" pitchFamily="2" charset="-122"/>
              </a:rPr>
              <a: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 else {</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a:t>
            </a:r>
            <a:r>
              <a:rPr lang="en-US" altLang="zh-CN" sz="900" kern="100" dirty="0" err="1">
                <a:effectLst/>
                <a:latin typeface="Times New Roman" panose="02020603050405020304" pitchFamily="18" charset="0"/>
                <a:ea typeface="宋体" panose="02010600030101010101" pitchFamily="2" charset="-122"/>
              </a:rPr>
              <a:t>BaseModelJson</a:t>
            </a:r>
            <a:r>
              <a:rPr lang="en-US" altLang="zh-CN" sz="900" kern="100" dirty="0">
                <a:effectLst/>
                <a:latin typeface="Times New Roman" panose="02020603050405020304" pitchFamily="18" charset="0"/>
                <a:ea typeface="宋体" panose="02010600030101010101" pitchFamily="2" charset="-122"/>
              </a:rPr>
              <a:t>&lt;List&lt;User&gt;&gt; result = new </a:t>
            </a:r>
            <a:r>
              <a:rPr lang="en-US" altLang="zh-CN" sz="900" kern="100" dirty="0" err="1">
                <a:effectLst/>
                <a:latin typeface="Times New Roman" panose="02020603050405020304" pitchFamily="18" charset="0"/>
                <a:ea typeface="宋体" panose="02010600030101010101" pitchFamily="2" charset="-122"/>
              </a:rPr>
              <a:t>BaseModelJson</a:t>
            </a:r>
            <a:r>
              <a:rPr lang="en-US" altLang="zh-CN" sz="900" kern="100" dirty="0">
                <a:effectLst/>
                <a:latin typeface="Times New Roman" panose="02020603050405020304" pitchFamily="18" charset="0"/>
                <a:ea typeface="宋体" panose="02010600030101010101" pitchFamily="2" charset="-122"/>
              </a:rPr>
              <a:t>&lt;&gt;();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a:t>
            </a:r>
            <a:r>
              <a:rPr lang="en-US" altLang="zh-CN" sz="900" kern="100" dirty="0" err="1">
                <a:effectLst/>
                <a:latin typeface="Times New Roman" panose="02020603050405020304" pitchFamily="18" charset="0"/>
                <a:ea typeface="宋体" panose="02010600030101010101" pitchFamily="2" charset="-122"/>
              </a:rPr>
              <a:t>result.code</a:t>
            </a:r>
            <a:r>
              <a:rPr lang="en-US" altLang="zh-CN" sz="900" kern="100" dirty="0">
                <a:effectLst/>
                <a:latin typeface="Times New Roman" panose="02020603050405020304" pitchFamily="18" charset="0"/>
                <a:ea typeface="宋体" panose="02010600030101010101" pitchFamily="2" charset="-122"/>
              </a:rPr>
              <a:t> = 200;</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a:t>
            </a:r>
            <a:r>
              <a:rPr lang="en-US" altLang="zh-CN" sz="900" kern="100" dirty="0" err="1">
                <a:effectLst/>
                <a:latin typeface="Times New Roman" panose="02020603050405020304" pitchFamily="18" charset="0"/>
                <a:ea typeface="宋体" panose="02010600030101010101" pitchFamily="2" charset="-122"/>
              </a:rPr>
              <a:t>result.data</a:t>
            </a:r>
            <a:r>
              <a:rPr lang="en-US" altLang="zh-CN" sz="900" kern="100" dirty="0">
                <a:effectLst/>
                <a:latin typeface="Times New Roman" panose="02020603050405020304" pitchFamily="18" charset="0"/>
                <a:ea typeface="宋体" panose="02010600030101010101" pitchFamily="2" charset="-122"/>
              </a:rPr>
              <a:t> = users;</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return result;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    }</a:t>
            </a:r>
            <a:endParaRPr lang="zh-CN" altLang="zh-CN" sz="900" kern="100" dirty="0">
              <a:effectLst/>
              <a:latin typeface="Times New Roman" panose="02020603050405020304" pitchFamily="18" charset="0"/>
              <a:ea typeface="宋体" panose="02010600030101010101" pitchFamily="2" charset="-122"/>
            </a:endParaRPr>
          </a:p>
          <a:p>
            <a:pPr indent="533400" algn="just"/>
            <a:r>
              <a:rPr lang="en-US" altLang="zh-CN" sz="900" kern="100" dirty="0">
                <a:effectLst/>
                <a:latin typeface="Times New Roman" panose="02020603050405020304" pitchFamily="18" charset="0"/>
                <a:ea typeface="宋体" panose="02010600030101010101" pitchFamily="2" charset="-122"/>
              </a:rPr>
              <a:t>...</a:t>
            </a:r>
            <a:endParaRPr lang="zh-CN" altLang="zh-CN" sz="900" kern="100" dirty="0">
              <a:effectLst/>
              <a:latin typeface="Times New Roman" panose="02020603050405020304" pitchFamily="18" charset="0"/>
              <a:ea typeface="宋体" panose="02010600030101010101" pitchFamily="2" charset="-122"/>
            </a:endParaRPr>
          </a:p>
          <a:p>
            <a:pPr indent="266700" algn="just"/>
            <a:r>
              <a:rPr lang="en-US" altLang="zh-CN" sz="900" kern="100" dirty="0">
                <a:effectLst/>
                <a:latin typeface="Times New Roman" panose="02020603050405020304" pitchFamily="18" charset="0"/>
                <a:ea typeface="宋体" panose="02010600030101010101" pitchFamily="2" charset="-122"/>
              </a:rPr>
              <a:t>}</a:t>
            </a:r>
            <a:endParaRPr lang="zh-CN" altLang="zh-CN" sz="900" kern="100" dirty="0">
              <a:effectLst/>
              <a:latin typeface="Times New Roman" panose="02020603050405020304" pitchFamily="18" charset="0"/>
              <a:ea typeface="宋体" panose="02010600030101010101" pitchFamily="2" charset="-122"/>
            </a:endParaRPr>
          </a:p>
        </p:txBody>
      </p:sp>
      <p:sp>
        <p:nvSpPr>
          <p:cNvPr id="8" name="文本框 7">
            <a:extLst>
              <a:ext uri="{FF2B5EF4-FFF2-40B4-BE49-F238E27FC236}">
                <a16:creationId xmlns:a16="http://schemas.microsoft.com/office/drawing/2014/main" id="{D1F3175C-8988-4B1B-9A24-7F6EFD4B9091}"/>
              </a:ext>
            </a:extLst>
          </p:cNvPr>
          <p:cNvSpPr txBox="1"/>
          <p:nvPr/>
        </p:nvSpPr>
        <p:spPr>
          <a:xfrm>
            <a:off x="7471682" y="4327936"/>
            <a:ext cx="4608512" cy="1477328"/>
          </a:xfrm>
          <a:prstGeom prst="rect">
            <a:avLst/>
          </a:prstGeom>
          <a:noFill/>
        </p:spPr>
        <p:txBody>
          <a:bodyPr wrap="square">
            <a:spAutoFit/>
          </a:bodyPr>
          <a:lstStyle/>
          <a:p>
            <a:pPr indent="266700" algn="just"/>
            <a:r>
              <a:rPr lang="en-US" altLang="zh-CN" sz="900" kern="100" dirty="0">
                <a:latin typeface="Times New Roman" panose="02020603050405020304" pitchFamily="18" charset="0"/>
                <a:ea typeface="宋体" panose="02010600030101010101" pitchFamily="2" charset="-122"/>
              </a:rPr>
              <a:t>public class </a:t>
            </a:r>
            <a:r>
              <a:rPr lang="en-US" altLang="zh-CN" sz="900" kern="100" dirty="0" err="1">
                <a:latin typeface="Times New Roman" panose="02020603050405020304" pitchFamily="18" charset="0"/>
                <a:ea typeface="宋体" panose="02010600030101010101" pitchFamily="2" charset="-122"/>
              </a:rPr>
              <a:t>TokenCache</a:t>
            </a:r>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private static final String TOKEN_KEY = "token_";</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private static Cache&lt;</a:t>
            </a:r>
            <a:r>
              <a:rPr lang="en-US" altLang="zh-CN" sz="900" kern="100" dirty="0" err="1">
                <a:latin typeface="Times New Roman" panose="02020603050405020304" pitchFamily="18" charset="0"/>
                <a:ea typeface="宋体" panose="02010600030101010101" pitchFamily="2" charset="-122"/>
              </a:rPr>
              <a:t>String,String</a:t>
            </a:r>
            <a:r>
              <a:rPr lang="en-US" altLang="zh-CN" sz="900" kern="100" dirty="0">
                <a:latin typeface="Times New Roman" panose="02020603050405020304" pitchFamily="18" charset="0"/>
                <a:ea typeface="宋体" panose="02010600030101010101" pitchFamily="2" charset="-122"/>
              </a:rPr>
              <a:t>&gt; cache = </a:t>
            </a:r>
            <a:r>
              <a:rPr lang="en-US" altLang="zh-CN" sz="900" kern="100" dirty="0" err="1">
                <a:latin typeface="Times New Roman" panose="02020603050405020304" pitchFamily="18" charset="0"/>
                <a:ea typeface="宋体" panose="02010600030101010101" pitchFamily="2" charset="-122"/>
              </a:rPr>
              <a:t>CacheBuilder.newBuilder</a:t>
            </a:r>
            <a:r>
              <a:rPr lang="en-US" altLang="zh-CN" sz="900" kern="100" dirty="0">
                <a:latin typeface="Times New Roman" panose="02020603050405020304" pitchFamily="18" charset="0"/>
                <a:ea typeface="宋体" panose="02010600030101010101" pitchFamily="2" charset="-122"/>
              </a:rPr>
              <a:t>().build();</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public static void </a:t>
            </a:r>
            <a:r>
              <a:rPr lang="en-US" altLang="zh-CN" sz="900" kern="100" dirty="0" err="1">
                <a:latin typeface="Times New Roman" panose="02020603050405020304" pitchFamily="18" charset="0"/>
                <a:ea typeface="宋体" panose="02010600030101010101" pitchFamily="2" charset="-122"/>
              </a:rPr>
              <a:t>setToken</a:t>
            </a:r>
            <a:r>
              <a:rPr lang="en-US" altLang="zh-CN" sz="900" kern="100" dirty="0">
                <a:latin typeface="Times New Roman" panose="02020603050405020304" pitchFamily="18" charset="0"/>
                <a:ea typeface="宋体" panose="02010600030101010101" pitchFamily="2" charset="-122"/>
              </a:rPr>
              <a:t>(String </a:t>
            </a:r>
            <a:r>
              <a:rPr lang="en-US" altLang="zh-CN" sz="900" kern="100" dirty="0" err="1">
                <a:latin typeface="Times New Roman" panose="02020603050405020304" pitchFamily="18" charset="0"/>
                <a:ea typeface="宋体" panose="02010600030101010101" pitchFamily="2" charset="-122"/>
              </a:rPr>
              <a:t>username,String</a:t>
            </a:r>
            <a:r>
              <a:rPr lang="en-US" altLang="zh-CN" sz="900" kern="100" dirty="0">
                <a:latin typeface="Times New Roman" panose="02020603050405020304" pitchFamily="18" charset="0"/>
                <a:ea typeface="宋体" panose="02010600030101010101" pitchFamily="2" charset="-122"/>
              </a:rPr>
              <a:t> token)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cache.put</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TOKEN_KEY+username,token</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public static String </a:t>
            </a:r>
            <a:r>
              <a:rPr lang="en-US" altLang="zh-CN" sz="900" kern="100" dirty="0" err="1">
                <a:latin typeface="Times New Roman" panose="02020603050405020304" pitchFamily="18" charset="0"/>
                <a:ea typeface="宋体" panose="02010600030101010101" pitchFamily="2" charset="-122"/>
              </a:rPr>
              <a:t>getTokenFromCache</a:t>
            </a:r>
            <a:r>
              <a:rPr lang="en-US" altLang="zh-CN" sz="900" kern="100" dirty="0">
                <a:latin typeface="Times New Roman" panose="02020603050405020304" pitchFamily="18" charset="0"/>
                <a:ea typeface="宋体" panose="02010600030101010101" pitchFamily="2" charset="-122"/>
              </a:rPr>
              <a:t>(String username){</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return </a:t>
            </a:r>
            <a:r>
              <a:rPr lang="en-US" altLang="zh-CN" sz="900" kern="100" dirty="0" err="1">
                <a:latin typeface="Times New Roman" panose="02020603050405020304" pitchFamily="18" charset="0"/>
                <a:ea typeface="宋体" panose="02010600030101010101" pitchFamily="2" charset="-122"/>
              </a:rPr>
              <a:t>cache.getIfPresent</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TOKEN_KEY+username</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p:txBody>
      </p:sp>
      <p:pic>
        <p:nvPicPr>
          <p:cNvPr id="10" name="图片 9">
            <a:extLst>
              <a:ext uri="{FF2B5EF4-FFF2-40B4-BE49-F238E27FC236}">
                <a16:creationId xmlns:a16="http://schemas.microsoft.com/office/drawing/2014/main" id="{35440DDE-2EEC-47A0-B87E-D826DC4197F7}"/>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13320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FE9BF608-26D3-48ED-9F6F-9278A05553B9}"/>
              </a:ext>
            </a:extLst>
          </p:cNvPr>
          <p:cNvGrpSpPr/>
          <p:nvPr/>
        </p:nvGrpSpPr>
        <p:grpSpPr>
          <a:xfrm>
            <a:off x="0" y="-100013"/>
            <a:ext cx="12192000" cy="792163"/>
            <a:chOff x="0" y="-100013"/>
            <a:chExt cx="12192000" cy="792163"/>
          </a:xfrm>
        </p:grpSpPr>
        <p:sp>
          <p:nvSpPr>
            <p:cNvPr id="33" name="矩形 32">
              <a:extLst>
                <a:ext uri="{FF2B5EF4-FFF2-40B4-BE49-F238E27FC236}">
                  <a16:creationId xmlns:a16="http://schemas.microsoft.com/office/drawing/2014/main" id="{C6160ED7-200C-4054-B7C5-B52E6AD923D2}"/>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4" name="矩形 33">
              <a:extLst>
                <a:ext uri="{FF2B5EF4-FFF2-40B4-BE49-F238E27FC236}">
                  <a16:creationId xmlns:a16="http://schemas.microsoft.com/office/drawing/2014/main" id="{D4B73966-5062-4754-AC2F-608D94838BA0}"/>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a:t>
              </a:r>
              <a:r>
                <a:rPr lang="en-US" altLang="zh-CN" sz="4000" dirty="0">
                  <a:solidFill>
                    <a:schemeClr val="tx1"/>
                  </a:solidFill>
                </a:rPr>
                <a:t>ive</a:t>
              </a:r>
              <a:r>
                <a:rPr lang="en-US" altLang="zh-HK" sz="4000" dirty="0">
                  <a:solidFill>
                    <a:schemeClr val="tx1"/>
                  </a:solidFill>
                </a:rPr>
                <a:t> System Implementation</a:t>
              </a:r>
              <a:endParaRPr lang="zh-HK" altLang="en-US" sz="4000" dirty="0">
                <a:solidFill>
                  <a:schemeClr val="tx1"/>
                </a:solidFill>
              </a:endParaRPr>
            </a:p>
          </p:txBody>
        </p:sp>
      </p:grpSp>
      <p:sp>
        <p:nvSpPr>
          <p:cNvPr id="6" name="文本框 5">
            <a:extLst>
              <a:ext uri="{FF2B5EF4-FFF2-40B4-BE49-F238E27FC236}">
                <a16:creationId xmlns:a16="http://schemas.microsoft.com/office/drawing/2014/main" id="{F0BC52CE-79EF-4371-98E0-CAE2D5E255DC}"/>
              </a:ext>
            </a:extLst>
          </p:cNvPr>
          <p:cNvSpPr txBox="1"/>
          <p:nvPr/>
        </p:nvSpPr>
        <p:spPr>
          <a:xfrm>
            <a:off x="535708" y="1357164"/>
            <a:ext cx="675311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Student information</a:t>
            </a:r>
            <a:endParaRPr lang="zh-CN" altLang="en-US" sz="2000" b="1" kern="100" dirty="0">
              <a:latin typeface="Georgia" panose="02040502050405020303" pitchFamily="18" charset="0"/>
              <a:ea typeface="宋体" panose="02010600030101010101" pitchFamily="2" charset="-122"/>
            </a:endParaRPr>
          </a:p>
        </p:txBody>
      </p:sp>
      <p:sp>
        <p:nvSpPr>
          <p:cNvPr id="7" name="文本框 6">
            <a:extLst>
              <a:ext uri="{FF2B5EF4-FFF2-40B4-BE49-F238E27FC236}">
                <a16:creationId xmlns:a16="http://schemas.microsoft.com/office/drawing/2014/main" id="{22D7C6F7-AED6-4C9F-992F-C2E71C1AB8B0}"/>
              </a:ext>
            </a:extLst>
          </p:cNvPr>
          <p:cNvSpPr txBox="1"/>
          <p:nvPr/>
        </p:nvSpPr>
        <p:spPr>
          <a:xfrm>
            <a:off x="7392144" y="869951"/>
            <a:ext cx="4608512" cy="5909310"/>
          </a:xfrm>
          <a:prstGeom prst="rect">
            <a:avLst/>
          </a:prstGeom>
          <a:noFill/>
        </p:spPr>
        <p:txBody>
          <a:bodyPr wrap="square">
            <a:spAutoFit/>
          </a:bodyPr>
          <a:lstStyle/>
          <a:p>
            <a:pPr indent="266700" algn="just"/>
            <a:r>
              <a:rPr lang="en-US" altLang="zh-CN" sz="900" kern="100" dirty="0">
                <a:latin typeface="Times New Roman" panose="02020603050405020304" pitchFamily="18" charset="0"/>
                <a:ea typeface="宋体" panose="02010600030101010101" pitchFamily="2" charset="-122"/>
              </a:rPr>
              <a:t>public class </a:t>
            </a:r>
            <a:r>
              <a:rPr lang="en-US" altLang="zh-CN" sz="900" kern="100" dirty="0" err="1">
                <a:latin typeface="Times New Roman" panose="02020603050405020304" pitchFamily="18" charset="0"/>
                <a:ea typeface="宋体" panose="02010600030101010101" pitchFamily="2" charset="-122"/>
              </a:rPr>
              <a:t>StuController</a:t>
            </a:r>
            <a:r>
              <a:rPr lang="en-US" altLang="zh-CN" sz="900" kern="100" dirty="0">
                <a:latin typeface="Times New Roman" panose="02020603050405020304" pitchFamily="18" charset="0"/>
                <a:ea typeface="宋体" panose="02010600030101010101" pitchFamily="2" charset="-122"/>
              </a:rPr>
              <a:t> extends </a:t>
            </a:r>
            <a:r>
              <a:rPr lang="en-US" altLang="zh-CN" sz="900" kern="100" dirty="0" err="1">
                <a:latin typeface="Times New Roman" panose="02020603050405020304" pitchFamily="18" charset="0"/>
                <a:ea typeface="宋体" panose="02010600030101010101" pitchFamily="2" charset="-122"/>
              </a:rPr>
              <a:t>BaseController</a:t>
            </a:r>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@Autowired</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StuService</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stuService</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//add new </a:t>
            </a:r>
            <a:r>
              <a:rPr lang="en-US" altLang="zh-CN" sz="900" kern="100" dirty="0" err="1">
                <a:latin typeface="Times New Roman" panose="02020603050405020304" pitchFamily="18" charset="0"/>
                <a:ea typeface="宋体" panose="02010600030101010101" pitchFamily="2" charset="-122"/>
              </a:rPr>
              <a:t>stu</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@RequestMapping("/insertStu")</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public </a:t>
            </a:r>
            <a:r>
              <a:rPr lang="en-US" altLang="zh-CN" sz="900" kern="100" dirty="0" err="1">
                <a:latin typeface="Times New Roman" panose="02020603050405020304" pitchFamily="18" charset="0"/>
                <a:ea typeface="宋体" panose="02010600030101010101" pitchFamily="2" charset="-122"/>
              </a:rPr>
              <a:t>BaseModel</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insertStu</a:t>
            </a:r>
            <a:r>
              <a:rPr lang="en-US" altLang="zh-CN" sz="900" kern="100" dirty="0">
                <a:latin typeface="Times New Roman" panose="02020603050405020304" pitchFamily="18" charset="0"/>
                <a:ea typeface="宋体" panose="02010600030101010101" pitchFamily="2" charset="-122"/>
              </a:rPr>
              <a:t>(@RequestBody Stu </a:t>
            </a:r>
            <a:r>
              <a:rPr lang="en-US" altLang="zh-CN" sz="900" kern="100" dirty="0" err="1">
                <a:latin typeface="Times New Roman" panose="02020603050405020304" pitchFamily="18" charset="0"/>
                <a:ea typeface="宋体" panose="02010600030101010101" pitchFamily="2" charset="-122"/>
              </a:rPr>
              <a:t>stu</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BindingResult</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bindingResult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if (</a:t>
            </a:r>
            <a:r>
              <a:rPr lang="en-US" altLang="zh-CN" sz="900" kern="100" dirty="0" err="1">
                <a:latin typeface="Times New Roman" panose="02020603050405020304" pitchFamily="18" charset="0"/>
                <a:ea typeface="宋体" panose="02010600030101010101" pitchFamily="2" charset="-122"/>
              </a:rPr>
              <a:t>bindingResult.hasErrors</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127000" algn="just"/>
            <a:r>
              <a:rPr lang="en-US" altLang="zh-CN" sz="900" kern="100" dirty="0">
                <a:latin typeface="Times New Roman" panose="02020603050405020304" pitchFamily="18" charset="0"/>
                <a:ea typeface="宋体" panose="02010600030101010101" pitchFamily="2" charset="-122"/>
              </a:rPr>
              <a:t>            throw </a:t>
            </a:r>
            <a:r>
              <a:rPr lang="en-US" altLang="zh-CN" sz="900" kern="100" dirty="0" err="1">
                <a:latin typeface="Times New Roman" panose="02020603050405020304" pitchFamily="18" charset="0"/>
                <a:ea typeface="宋体" panose="02010600030101010101" pitchFamily="2" charset="-122"/>
              </a:rPr>
              <a:t>BusinessException.INSERT_FAIL.newInstance</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this.getErrorResponse</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bindingResult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new Object[]{</a:t>
            </a:r>
            <a:r>
              <a:rPr lang="en-US" altLang="zh-CN" sz="900" kern="100" dirty="0" err="1">
                <a:latin typeface="Times New Roman" panose="02020603050405020304" pitchFamily="18" charset="0"/>
                <a:ea typeface="宋体" panose="02010600030101010101" pitchFamily="2" charset="-122"/>
              </a:rPr>
              <a:t>stu</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}else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int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stuService.insertStu</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stu</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BaseModel</a:t>
            </a:r>
            <a:r>
              <a:rPr lang="en-US" altLang="zh-CN" sz="900" kern="100" dirty="0">
                <a:latin typeface="Times New Roman" panose="02020603050405020304" pitchFamily="18" charset="0"/>
                <a:ea typeface="宋体" panose="02010600030101010101" pitchFamily="2" charset="-122"/>
              </a:rPr>
              <a:t> result = new </a:t>
            </a:r>
            <a:r>
              <a:rPr lang="en-US" altLang="zh-CN" sz="900" kern="100" dirty="0" err="1">
                <a:latin typeface="Times New Roman" panose="02020603050405020304" pitchFamily="18" charset="0"/>
                <a:ea typeface="宋体" panose="02010600030101010101" pitchFamily="2" charset="-122"/>
              </a:rPr>
              <a:t>BaseModel</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return result;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//modify </a:t>
            </a:r>
            <a:r>
              <a:rPr lang="en-US" altLang="zh-CN" sz="900" kern="100" dirty="0" err="1">
                <a:latin typeface="Times New Roman" panose="02020603050405020304" pitchFamily="18" charset="0"/>
                <a:ea typeface="宋体" panose="02010600030101010101" pitchFamily="2" charset="-122"/>
              </a:rPr>
              <a:t>stu</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@RequestMapping("/updateStu")</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public </a:t>
            </a:r>
            <a:r>
              <a:rPr lang="en-US" altLang="zh-CN" sz="900" kern="100" dirty="0" err="1">
                <a:latin typeface="Times New Roman" panose="02020603050405020304" pitchFamily="18" charset="0"/>
                <a:ea typeface="宋体" panose="02010600030101010101" pitchFamily="2" charset="-122"/>
              </a:rPr>
              <a:t>BaseModel</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updateStu</a:t>
            </a:r>
            <a:r>
              <a:rPr lang="en-US" altLang="zh-CN" sz="900" kern="100" dirty="0">
                <a:latin typeface="Times New Roman" panose="02020603050405020304" pitchFamily="18" charset="0"/>
                <a:ea typeface="宋体" panose="02010600030101010101" pitchFamily="2" charset="-122"/>
              </a:rPr>
              <a:t>(@RequestBody Stu </a:t>
            </a:r>
            <a:r>
              <a:rPr lang="en-US" altLang="zh-CN" sz="900" kern="100" dirty="0" err="1">
                <a:latin typeface="Times New Roman" panose="02020603050405020304" pitchFamily="18" charset="0"/>
                <a:ea typeface="宋体" panose="02010600030101010101" pitchFamily="2" charset="-122"/>
              </a:rPr>
              <a:t>stu</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BindingResult</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bindingResult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if (</a:t>
            </a:r>
            <a:r>
              <a:rPr lang="en-US" altLang="zh-CN" sz="900" kern="100" dirty="0" err="1">
                <a:latin typeface="Times New Roman" panose="02020603050405020304" pitchFamily="18" charset="0"/>
                <a:ea typeface="宋体" panose="02010600030101010101" pitchFamily="2" charset="-122"/>
              </a:rPr>
              <a:t>bindingResult.hasErrors</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marL="1066800" indent="-800100" algn="just"/>
            <a:r>
              <a:rPr lang="en-US" altLang="zh-CN" sz="900" kern="100" dirty="0">
                <a:latin typeface="Times New Roman" panose="02020603050405020304" pitchFamily="18" charset="0"/>
                <a:ea typeface="宋体" panose="02010600030101010101" pitchFamily="2" charset="-122"/>
              </a:rPr>
              <a:t>       throw </a:t>
            </a:r>
            <a:r>
              <a:rPr lang="en-US" altLang="zh-CN" sz="900" kern="100" dirty="0" err="1">
                <a:latin typeface="Times New Roman" panose="02020603050405020304" pitchFamily="18" charset="0"/>
                <a:ea typeface="宋体" panose="02010600030101010101" pitchFamily="2" charset="-122"/>
              </a:rPr>
              <a:t>BusinessException.UPDATE_FAIL.newInstance</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this.getErrorResponse</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bindingResult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new Object[]{</a:t>
            </a:r>
            <a:r>
              <a:rPr lang="en-US" altLang="zh-CN" sz="900" kern="100" dirty="0" err="1">
                <a:latin typeface="Times New Roman" panose="02020603050405020304" pitchFamily="18" charset="0"/>
                <a:ea typeface="宋体" panose="02010600030101010101" pitchFamily="2" charset="-122"/>
              </a:rPr>
              <a:t>stu</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}else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int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stuService.updateStu</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stu</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BaseModel</a:t>
            </a:r>
            <a:r>
              <a:rPr lang="en-US" altLang="zh-CN" sz="900" kern="100" dirty="0">
                <a:latin typeface="Times New Roman" panose="02020603050405020304" pitchFamily="18" charset="0"/>
                <a:ea typeface="宋体" panose="02010600030101010101" pitchFamily="2" charset="-122"/>
              </a:rPr>
              <a:t> result = new </a:t>
            </a:r>
            <a:r>
              <a:rPr lang="en-US" altLang="zh-CN" sz="900" kern="100" dirty="0" err="1">
                <a:latin typeface="Times New Roman" panose="02020603050405020304" pitchFamily="18" charset="0"/>
                <a:ea typeface="宋体" panose="02010600030101010101" pitchFamily="2" charset="-122"/>
              </a:rPr>
              <a:t>BaseModel</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return result;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@RequestMapping("/searchStuByCd")</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public </a:t>
            </a:r>
            <a:r>
              <a:rPr lang="en-US" altLang="zh-CN" sz="900" kern="100" dirty="0" err="1">
                <a:latin typeface="Times New Roman" panose="02020603050405020304" pitchFamily="18" charset="0"/>
                <a:ea typeface="宋体" panose="02010600030101010101" pitchFamily="2" charset="-122"/>
              </a:rPr>
              <a:t>BaseModelJson</a:t>
            </a:r>
            <a:r>
              <a:rPr lang="en-US" altLang="zh-CN" sz="900" kern="100" dirty="0">
                <a:latin typeface="Times New Roman" panose="02020603050405020304" pitchFamily="18" charset="0"/>
                <a:ea typeface="宋体" panose="02010600030101010101" pitchFamily="2" charset="-122"/>
              </a:rPr>
              <a:t>&lt;List&lt;Stu&gt;&gt; </a:t>
            </a:r>
            <a:r>
              <a:rPr lang="en-US" altLang="zh-CN" sz="900" kern="100" dirty="0" err="1">
                <a:latin typeface="Times New Roman" panose="02020603050405020304" pitchFamily="18" charset="0"/>
                <a:ea typeface="宋体" panose="02010600030101010101" pitchFamily="2" charset="-122"/>
              </a:rPr>
              <a:t>searchStuById</a:t>
            </a:r>
            <a:r>
              <a:rPr lang="en-US" altLang="zh-CN" sz="900" kern="100" dirty="0">
                <a:latin typeface="Times New Roman" panose="02020603050405020304" pitchFamily="18" charset="0"/>
                <a:ea typeface="宋体" panose="02010600030101010101" pitchFamily="2" charset="-122"/>
              </a:rPr>
              <a:t>(@RequestBody Stu Stu){</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List&lt;Stu&gt; </a:t>
            </a:r>
            <a:r>
              <a:rPr lang="en-US" altLang="zh-CN" sz="900" kern="100" dirty="0" err="1">
                <a:latin typeface="Times New Roman" panose="02020603050405020304" pitchFamily="18" charset="0"/>
                <a:ea typeface="宋体" panose="02010600030101010101" pitchFamily="2" charset="-122"/>
              </a:rPr>
              <a:t>resultList</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stuService.searchStuById</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stu.getStuam_cd</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BaseModelJson</a:t>
            </a:r>
            <a:r>
              <a:rPr lang="en-US" altLang="zh-CN" sz="900" kern="100" dirty="0">
                <a:latin typeface="Times New Roman" panose="02020603050405020304" pitchFamily="18" charset="0"/>
                <a:ea typeface="宋体" panose="02010600030101010101" pitchFamily="2" charset="-122"/>
              </a:rPr>
              <a:t>&lt;List&lt;Stu&gt;&gt; result = new </a:t>
            </a:r>
            <a:r>
              <a:rPr lang="en-US" altLang="zh-CN" sz="900" kern="100" dirty="0" err="1">
                <a:latin typeface="Times New Roman" panose="02020603050405020304" pitchFamily="18" charset="0"/>
                <a:ea typeface="宋体" panose="02010600030101010101" pitchFamily="2" charset="-122"/>
              </a:rPr>
              <a:t>BaseModelJson</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result.data</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resultList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return result;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p:txBody>
      </p:sp>
      <p:pic>
        <p:nvPicPr>
          <p:cNvPr id="8" name="图片 7">
            <a:extLst>
              <a:ext uri="{FF2B5EF4-FFF2-40B4-BE49-F238E27FC236}">
                <a16:creationId xmlns:a16="http://schemas.microsoft.com/office/drawing/2014/main" id="{1F1269D8-5C3A-4AE9-9887-E0832E8D318C}"/>
              </a:ext>
            </a:extLst>
          </p:cNvPr>
          <p:cNvPicPr/>
          <p:nvPr/>
        </p:nvPicPr>
        <p:blipFill>
          <a:blip r:embed="rId3"/>
          <a:stretch>
            <a:fillRect/>
          </a:stretch>
        </p:blipFill>
        <p:spPr>
          <a:xfrm>
            <a:off x="191344" y="1988840"/>
            <a:ext cx="6841736" cy="3672408"/>
          </a:xfrm>
          <a:prstGeom prst="rect">
            <a:avLst/>
          </a:prstGeom>
        </p:spPr>
      </p:pic>
      <p:pic>
        <p:nvPicPr>
          <p:cNvPr id="10" name="图片 9">
            <a:extLst>
              <a:ext uri="{FF2B5EF4-FFF2-40B4-BE49-F238E27FC236}">
                <a16:creationId xmlns:a16="http://schemas.microsoft.com/office/drawing/2014/main" id="{5F1FC904-0AD1-40F0-A7E2-CD05E32111AF}"/>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519547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FE9BF608-26D3-48ED-9F6F-9278A05553B9}"/>
              </a:ext>
            </a:extLst>
          </p:cNvPr>
          <p:cNvGrpSpPr/>
          <p:nvPr/>
        </p:nvGrpSpPr>
        <p:grpSpPr>
          <a:xfrm>
            <a:off x="0" y="-100013"/>
            <a:ext cx="12192000" cy="792163"/>
            <a:chOff x="0" y="-100013"/>
            <a:chExt cx="12192000" cy="792163"/>
          </a:xfrm>
        </p:grpSpPr>
        <p:sp>
          <p:nvSpPr>
            <p:cNvPr id="33" name="矩形 32">
              <a:extLst>
                <a:ext uri="{FF2B5EF4-FFF2-40B4-BE49-F238E27FC236}">
                  <a16:creationId xmlns:a16="http://schemas.microsoft.com/office/drawing/2014/main" id="{C6160ED7-200C-4054-B7C5-B52E6AD923D2}"/>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4" name="矩形 33">
              <a:extLst>
                <a:ext uri="{FF2B5EF4-FFF2-40B4-BE49-F238E27FC236}">
                  <a16:creationId xmlns:a16="http://schemas.microsoft.com/office/drawing/2014/main" id="{D4B73966-5062-4754-AC2F-608D94838BA0}"/>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a:t>
              </a:r>
              <a:r>
                <a:rPr lang="en-US" altLang="zh-CN" sz="4000" dirty="0">
                  <a:solidFill>
                    <a:schemeClr val="tx1"/>
                  </a:solidFill>
                </a:rPr>
                <a:t>ive</a:t>
              </a:r>
              <a:r>
                <a:rPr lang="en-US" altLang="zh-HK" sz="4000" dirty="0">
                  <a:solidFill>
                    <a:schemeClr val="tx1"/>
                  </a:solidFill>
                </a:rPr>
                <a:t> System Implementation</a:t>
              </a:r>
              <a:endParaRPr lang="zh-HK" altLang="en-US" sz="4000" dirty="0">
                <a:solidFill>
                  <a:schemeClr val="tx1"/>
                </a:solidFill>
              </a:endParaRPr>
            </a:p>
          </p:txBody>
        </p:sp>
      </p:grpSp>
      <p:sp>
        <p:nvSpPr>
          <p:cNvPr id="6" name="文本框 5">
            <a:extLst>
              <a:ext uri="{FF2B5EF4-FFF2-40B4-BE49-F238E27FC236}">
                <a16:creationId xmlns:a16="http://schemas.microsoft.com/office/drawing/2014/main" id="{F0BC52CE-79EF-4371-98E0-CAE2D5E255DC}"/>
              </a:ext>
            </a:extLst>
          </p:cNvPr>
          <p:cNvSpPr txBox="1"/>
          <p:nvPr/>
        </p:nvSpPr>
        <p:spPr>
          <a:xfrm>
            <a:off x="226701" y="1210274"/>
            <a:ext cx="675311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Course and class arrangement</a:t>
            </a:r>
            <a:endParaRPr lang="zh-CN" altLang="en-US" sz="2000" b="1" kern="100" dirty="0">
              <a:latin typeface="Georgia" panose="02040502050405020303" pitchFamily="18" charset="0"/>
              <a:ea typeface="宋体" panose="02010600030101010101" pitchFamily="2" charset="-122"/>
            </a:endParaRPr>
          </a:p>
        </p:txBody>
      </p:sp>
      <p:sp>
        <p:nvSpPr>
          <p:cNvPr id="7" name="文本框 6">
            <a:extLst>
              <a:ext uri="{FF2B5EF4-FFF2-40B4-BE49-F238E27FC236}">
                <a16:creationId xmlns:a16="http://schemas.microsoft.com/office/drawing/2014/main" id="{22D7C6F7-AED6-4C9F-992F-C2E71C1AB8B0}"/>
              </a:ext>
            </a:extLst>
          </p:cNvPr>
          <p:cNvSpPr txBox="1"/>
          <p:nvPr/>
        </p:nvSpPr>
        <p:spPr>
          <a:xfrm>
            <a:off x="7380828" y="1124744"/>
            <a:ext cx="4907859" cy="5078313"/>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900" kern="100" dirty="0">
                <a:latin typeface="Times New Roman" panose="02020603050405020304" pitchFamily="18" charset="0"/>
                <a:ea typeface="宋体" panose="02010600030101010101" pitchFamily="2" charset="-122"/>
              </a:rPr>
              <a:t>public </a:t>
            </a:r>
            <a:r>
              <a:rPr lang="en-US" altLang="zh-CN" sz="900" kern="100" dirty="0" err="1">
                <a:latin typeface="Times New Roman" panose="02020603050405020304" pitchFamily="18" charset="0"/>
                <a:ea typeface="宋体" panose="02010600030101010101" pitchFamily="2" charset="-122"/>
              </a:rPr>
              <a:t>BaseModelJson</a:t>
            </a:r>
            <a:r>
              <a:rPr lang="en-US" altLang="zh-CN" sz="900" kern="100" dirty="0">
                <a:latin typeface="Times New Roman" panose="02020603050405020304" pitchFamily="18" charset="0"/>
                <a:ea typeface="宋体" panose="02010600030101010101" pitchFamily="2" charset="-122"/>
              </a:rPr>
              <a:t>&lt;List&lt;TT&gt;&gt; </a:t>
            </a:r>
            <a:r>
              <a:rPr lang="en-US" altLang="zh-CN" sz="900" kern="100" dirty="0" err="1">
                <a:latin typeface="Times New Roman" panose="02020603050405020304" pitchFamily="18" charset="0"/>
                <a:ea typeface="宋体" panose="02010600030101010101" pitchFamily="2" charset="-122"/>
              </a:rPr>
              <a:t>autoScheduling</a:t>
            </a:r>
            <a:r>
              <a:rPr lang="en-US" altLang="zh-CN" sz="900" kern="100" dirty="0">
                <a:latin typeface="Times New Roman" panose="02020603050405020304" pitchFamily="18" charset="0"/>
                <a:ea typeface="宋体" panose="02010600030101010101" pitchFamily="2" charset="-122"/>
              </a:rPr>
              <a:t>(@RequestBody Rule </a:t>
            </a:r>
            <a:r>
              <a:rPr lang="en-US" altLang="zh-CN" sz="900" kern="100" dirty="0" err="1">
                <a:latin typeface="Times New Roman" panose="02020603050405020304" pitchFamily="18" charset="0"/>
                <a:ea typeface="宋体" panose="02010600030101010101" pitchFamily="2" charset="-122"/>
              </a:rPr>
              <a:t>rule</a:t>
            </a:r>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3333750" algn="just"/>
            <a:r>
              <a:rPr lang="en-US" altLang="zh-CN" sz="900" kern="100" dirty="0" err="1">
                <a:latin typeface="Times New Roman" panose="02020603050405020304" pitchFamily="18" charset="0"/>
                <a:ea typeface="宋体" panose="02010600030101010101" pitchFamily="2" charset="-122"/>
              </a:rPr>
              <a:t>BindingResult</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bindingResult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if (</a:t>
            </a:r>
            <a:r>
              <a:rPr lang="en-US" altLang="zh-CN" sz="900" kern="100" dirty="0" err="1">
                <a:latin typeface="Times New Roman" panose="02020603050405020304" pitchFamily="18" charset="0"/>
                <a:ea typeface="宋体" panose="02010600030101010101" pitchFamily="2" charset="-122"/>
              </a:rPr>
              <a:t>bindingResult.hasErrors</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}else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int num[] = </a:t>
            </a:r>
            <a:r>
              <a:rPr lang="en-US" altLang="zh-CN" sz="900" kern="100" dirty="0" err="1">
                <a:latin typeface="Times New Roman" panose="02020603050405020304" pitchFamily="18" charset="0"/>
                <a:ea typeface="宋体" panose="02010600030101010101" pitchFamily="2" charset="-122"/>
              </a:rPr>
              <a:t>rule.num</a:t>
            </a:r>
            <a:r>
              <a:rPr lang="en-US" altLang="zh-CN" sz="900" kern="100" dirty="0">
                <a:latin typeface="Times New Roman" panose="02020603050405020304" pitchFamily="18" charset="0"/>
                <a:ea typeface="宋体" panose="02010600030101010101" pitchFamily="2" charset="-122"/>
              </a:rPr>
              <a:t>;//Number of each courses</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int </a:t>
            </a:r>
            <a:r>
              <a:rPr lang="en-US" altLang="zh-CN" sz="900" kern="100" dirty="0" err="1">
                <a:latin typeface="Times New Roman" panose="02020603050405020304" pitchFamily="18" charset="0"/>
                <a:ea typeface="宋体" panose="02010600030101010101" pitchFamily="2" charset="-122"/>
              </a:rPr>
              <a:t>eachNum</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rule.eachNum</a:t>
            </a:r>
            <a:r>
              <a:rPr lang="en-US" altLang="zh-CN" sz="900" kern="100" dirty="0">
                <a:latin typeface="Times New Roman" panose="02020603050405020304" pitchFamily="18" charset="0"/>
                <a:ea typeface="宋体" panose="02010600030101010101" pitchFamily="2" charset="-122"/>
              </a:rPr>
              <a:t>//The number of courses arranged per week</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TimePd</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timePd</a:t>
            </a:r>
            <a:r>
              <a:rPr lang="en-US" altLang="zh-CN" sz="900" kern="100" dirty="0">
                <a:latin typeface="Times New Roman" panose="02020603050405020304" pitchFamily="18" charset="0"/>
                <a:ea typeface="宋体" panose="02010600030101010101" pitchFamily="2" charset="-122"/>
              </a:rPr>
              <a:t>[] = new </a:t>
            </a:r>
            <a:r>
              <a:rPr lang="en-US" altLang="zh-CN" sz="900" kern="100" dirty="0" err="1">
                <a:latin typeface="Times New Roman" panose="02020603050405020304" pitchFamily="18" charset="0"/>
                <a:ea typeface="宋体" panose="02010600030101010101" pitchFamily="2" charset="-122"/>
              </a:rPr>
              <a:t>TimePd</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allClass</a:t>
            </a:r>
            <a:r>
              <a:rPr lang="en-US" altLang="zh-CN" sz="900" kern="100" dirty="0">
                <a:latin typeface="Times New Roman" panose="02020603050405020304" pitchFamily="18" charset="0"/>
                <a:ea typeface="宋体" panose="02010600030101010101" pitchFamily="2" charset="-122"/>
              </a:rPr>
              <a:t>);//Time period of class every day</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Courses </a:t>
            </a:r>
            <a:r>
              <a:rPr lang="en-US" altLang="zh-CN" sz="900" kern="100" dirty="0" err="1">
                <a:latin typeface="Times New Roman" panose="02020603050405020304" pitchFamily="18" charset="0"/>
                <a:ea typeface="宋体" panose="02010600030101010101" pitchFamily="2" charset="-122"/>
              </a:rPr>
              <a:t>courses</a:t>
            </a:r>
            <a:r>
              <a:rPr lang="en-US" altLang="zh-CN" sz="900" kern="100" dirty="0">
                <a:latin typeface="Times New Roman" panose="02020603050405020304" pitchFamily="18" charset="0"/>
                <a:ea typeface="宋体" panose="02010600030101010101" pitchFamily="2" charset="-122"/>
              </a:rPr>
              <a:t> = new Courses(num[]);//Course array'</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TT </a:t>
            </a:r>
            <a:r>
              <a:rPr lang="en-US" altLang="zh-CN" sz="900" kern="100" dirty="0" err="1">
                <a:latin typeface="Times New Roman" panose="02020603050405020304" pitchFamily="18" charset="0"/>
                <a:ea typeface="宋体" panose="02010600030101010101" pitchFamily="2" charset="-122"/>
              </a:rPr>
              <a:t>tt</a:t>
            </a:r>
            <a:r>
              <a:rPr lang="en-US" altLang="zh-CN" sz="900" kern="100" dirty="0">
                <a:latin typeface="Times New Roman" panose="02020603050405020304" pitchFamily="18" charset="0"/>
                <a:ea typeface="宋体" panose="02010600030101010101" pitchFamily="2" charset="-122"/>
              </a:rPr>
              <a:t> = new TT();//result timetable</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Intitlaize</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Iterator </a:t>
            </a:r>
            <a:r>
              <a:rPr lang="en-US" altLang="zh-CN" sz="900" kern="100" dirty="0" err="1">
                <a:latin typeface="Times New Roman" panose="02020603050405020304" pitchFamily="18" charset="0"/>
                <a:ea typeface="宋体" panose="02010600030101010101" pitchFamily="2" charset="-122"/>
              </a:rPr>
              <a:t>classList</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allClass.iterator</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while(</a:t>
            </a:r>
            <a:r>
              <a:rPr lang="en-US" altLang="zh-CN" sz="900" kern="100" dirty="0" err="1">
                <a:latin typeface="Times New Roman" panose="02020603050405020304" pitchFamily="18" charset="0"/>
                <a:ea typeface="宋体" panose="02010600030101010101" pitchFamily="2" charset="-122"/>
              </a:rPr>
              <a:t>classList.hasNext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int flag = 0;</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for (int </a:t>
            </a:r>
            <a:r>
              <a:rPr lang="en-US" altLang="zh-CN" sz="900" kern="100" dirty="0" err="1">
                <a:latin typeface="Times New Roman" panose="02020603050405020304" pitchFamily="18" charset="0"/>
                <a:ea typeface="宋体" panose="02010600030101010101" pitchFamily="2" charset="-122"/>
              </a:rPr>
              <a:t>timeSeg</a:t>
            </a:r>
            <a:r>
              <a:rPr lang="en-US" altLang="zh-CN" sz="900" kern="100" dirty="0">
                <a:latin typeface="Times New Roman" panose="02020603050405020304" pitchFamily="18" charset="0"/>
                <a:ea typeface="宋体" panose="02010600030101010101" pitchFamily="2" charset="-122"/>
              </a:rPr>
              <a:t> = 1;timeSeg &lt;= 40;timeSeg++){</a:t>
            </a:r>
            <a:endParaRPr lang="zh-CN" altLang="zh-CN" sz="900" kern="100" dirty="0">
              <a:latin typeface="Times New Roman" panose="02020603050405020304" pitchFamily="18" charset="0"/>
              <a:ea typeface="宋体" panose="02010600030101010101" pitchFamily="2" charset="-122"/>
            </a:endParaRPr>
          </a:p>
          <a:p>
            <a:pPr marL="1600200" indent="127000" algn="just"/>
            <a:r>
              <a:rPr lang="en-US" altLang="zh-CN" sz="900" kern="100" dirty="0">
                <a:latin typeface="Times New Roman" panose="02020603050405020304" pitchFamily="18" charset="0"/>
                <a:ea typeface="宋体" panose="02010600030101010101" pitchFamily="2" charset="-122"/>
              </a:rPr>
              <a:t>/**Check whether the same teacher has conflicts in teaching two or more classes at the same time.*/</a:t>
            </a:r>
            <a:endParaRPr lang="zh-CN" altLang="zh-CN" sz="900" kern="100" dirty="0">
              <a:latin typeface="Times New Roman" panose="02020603050405020304" pitchFamily="18" charset="0"/>
              <a:ea typeface="宋体" panose="02010600030101010101" pitchFamily="2" charset="-122"/>
            </a:endParaRPr>
          </a:p>
          <a:p>
            <a:pPr marL="666750" indent="-400050" algn="just"/>
            <a:r>
              <a:rPr lang="en-US" altLang="zh-CN" sz="900" kern="100" dirty="0">
                <a:latin typeface="Times New Roman" panose="02020603050405020304" pitchFamily="18" charset="0"/>
                <a:ea typeface="宋体" panose="02010600030101010101" pitchFamily="2" charset="-122"/>
              </a:rPr>
              <a:t>			If (</a:t>
            </a:r>
            <a:r>
              <a:rPr lang="en-US" altLang="zh-CN" sz="900" kern="100" dirty="0" err="1">
                <a:latin typeface="Times New Roman" panose="02020603050405020304" pitchFamily="18" charset="0"/>
                <a:ea typeface="宋体" panose="02010600030101010101" pitchFamily="2" charset="-122"/>
              </a:rPr>
              <a:t>timePd</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timeSeg</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checkTeacherCollision</a:t>
            </a:r>
            <a:r>
              <a:rPr lang="en-US" altLang="zh-CN" sz="900" kern="100" dirty="0">
                <a:latin typeface="Times New Roman" panose="02020603050405020304" pitchFamily="18" charset="0"/>
                <a:ea typeface="宋体" panose="02010600030101010101" pitchFamily="2" charset="-122"/>
              </a:rPr>
              <a:t>() == 0){</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timePd</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timeSeg</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courses.randomSelect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tt.add</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timePd</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timeSeg</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marL="666750" indent="933450" algn="just"/>
            <a:r>
              <a:rPr lang="en-US" altLang="zh-CN" sz="900" kern="100" dirty="0">
                <a:latin typeface="Times New Roman" panose="02020603050405020304" pitchFamily="18" charset="0"/>
                <a:ea typeface="宋体" panose="02010600030101010101" pitchFamily="2" charset="-122"/>
              </a:rPr>
              <a:t>} else{</a:t>
            </a:r>
            <a:endParaRPr lang="zh-CN" altLang="zh-CN" sz="900" kern="100" dirty="0">
              <a:latin typeface="Times New Roman" panose="02020603050405020304" pitchFamily="18" charset="0"/>
              <a:ea typeface="宋体" panose="02010600030101010101" pitchFamily="2" charset="-122"/>
            </a:endParaRPr>
          </a:p>
          <a:p>
            <a:pPr marL="666750" indent="93345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timePd</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timeSeg</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courses.solveCollisionSelect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marL="666750" indent="93345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tt.add</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timePd</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timeSeg</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marL="666750" indent="933450" algn="just"/>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int signal = </a:t>
            </a:r>
            <a:r>
              <a:rPr lang="en-US" altLang="zh-CN" sz="900" kern="100" dirty="0" err="1">
                <a:latin typeface="Times New Roman" panose="02020603050405020304" pitchFamily="18" charset="0"/>
                <a:ea typeface="宋体" panose="02010600030101010101" pitchFamily="2" charset="-122"/>
              </a:rPr>
              <a:t>ttService.saveTimetable</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tt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classList.next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return result;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 </a:t>
            </a:r>
            <a:endParaRPr lang="zh-CN" altLang="zh-CN" sz="900" kern="100" dirty="0">
              <a:latin typeface="Times New Roman" panose="02020603050405020304" pitchFamily="18" charset="0"/>
              <a:ea typeface="宋体" panose="02010600030101010101" pitchFamily="2" charset="-122"/>
            </a:endParaRPr>
          </a:p>
        </p:txBody>
      </p:sp>
      <p:pic>
        <p:nvPicPr>
          <p:cNvPr id="9" name="图片 8">
            <a:extLst>
              <a:ext uri="{FF2B5EF4-FFF2-40B4-BE49-F238E27FC236}">
                <a16:creationId xmlns:a16="http://schemas.microsoft.com/office/drawing/2014/main" id="{D447AE19-8EF7-46F3-A83E-5D3281430F68}"/>
              </a:ext>
            </a:extLst>
          </p:cNvPr>
          <p:cNvPicPr/>
          <p:nvPr/>
        </p:nvPicPr>
        <p:blipFill>
          <a:blip r:embed="rId3"/>
          <a:stretch>
            <a:fillRect/>
          </a:stretch>
        </p:blipFill>
        <p:spPr>
          <a:xfrm>
            <a:off x="241703" y="1916832"/>
            <a:ext cx="7124290" cy="3344984"/>
          </a:xfrm>
          <a:prstGeom prst="rect">
            <a:avLst/>
          </a:prstGeom>
        </p:spPr>
      </p:pic>
      <p:pic>
        <p:nvPicPr>
          <p:cNvPr id="10" name="图片 9">
            <a:extLst>
              <a:ext uri="{FF2B5EF4-FFF2-40B4-BE49-F238E27FC236}">
                <a16:creationId xmlns:a16="http://schemas.microsoft.com/office/drawing/2014/main" id="{4691077B-22C0-4677-9CFA-A927365471D4}"/>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51579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109101" y="44624"/>
            <a:ext cx="2674531" cy="1080120"/>
            <a:chOff x="-34915" y="-99392"/>
            <a:chExt cx="2674531" cy="1080120"/>
          </a:xfrm>
          <a:effectLst>
            <a:outerShdw blurRad="50800" dist="38100" dir="8100000" algn="tr" rotWithShape="0">
              <a:prstClr val="black">
                <a:alpha val="40000"/>
              </a:prstClr>
            </a:outerShdw>
          </a:effectLst>
        </p:grpSpPr>
        <p:sp>
          <p:nvSpPr>
            <p:cNvPr id="2" name="矩形 1"/>
            <p:cNvSpPr/>
            <p:nvPr/>
          </p:nvSpPr>
          <p:spPr>
            <a:xfrm>
              <a:off x="-34915" y="-99392"/>
              <a:ext cx="2674531" cy="1080120"/>
            </a:xfrm>
            <a:prstGeom prst="rect">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sp>
          <p:nvSpPr>
            <p:cNvPr id="3" name="文本框 2"/>
            <p:cNvSpPr txBox="1"/>
            <p:nvPr/>
          </p:nvSpPr>
          <p:spPr>
            <a:xfrm>
              <a:off x="144254" y="102394"/>
              <a:ext cx="2371748" cy="584775"/>
            </a:xfrm>
            <a:prstGeom prst="rect">
              <a:avLst/>
            </a:prstGeom>
            <a:noFill/>
          </p:spPr>
          <p:txBody>
            <a:bodyPr wrap="square">
              <a:spAutoFit/>
            </a:bodyPr>
            <a:lstStyle/>
            <a:p>
              <a:pPr algn="ctr" eaLnBrk="0" hangingPunct="0">
                <a:buFontTx/>
                <a:buNone/>
                <a:defRPr/>
              </a:pPr>
              <a:r>
                <a:rPr lang="en-US" altLang="zh-CN" sz="3200" b="1" spc="300" dirty="0">
                  <a:solidFill>
                    <a:schemeClr val="bg1"/>
                  </a:solidFill>
                  <a:latin typeface="微软雅黑" panose="020B0503020204020204" pitchFamily="34" charset="-122"/>
                  <a:ea typeface="微软雅黑" panose="020B0503020204020204" pitchFamily="34" charset="-122"/>
                </a:rPr>
                <a:t>Contents</a:t>
              </a:r>
            </a:p>
          </p:txBody>
        </p:sp>
        <p:sp>
          <p:nvSpPr>
            <p:cNvPr id="62" name="矩形 61"/>
            <p:cNvSpPr/>
            <p:nvPr/>
          </p:nvSpPr>
          <p:spPr>
            <a:xfrm>
              <a:off x="144254" y="10653"/>
              <a:ext cx="2316191" cy="83342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p>
          </p:txBody>
        </p:sp>
      </p:grpSp>
      <p:grpSp>
        <p:nvGrpSpPr>
          <p:cNvPr id="4" name="组合 3">
            <a:extLst>
              <a:ext uri="{FF2B5EF4-FFF2-40B4-BE49-F238E27FC236}">
                <a16:creationId xmlns:a16="http://schemas.microsoft.com/office/drawing/2014/main" id="{0A765305-AFE8-4A10-99E9-9A8428044F6F}"/>
              </a:ext>
            </a:extLst>
          </p:cNvPr>
          <p:cNvGrpSpPr/>
          <p:nvPr/>
        </p:nvGrpSpPr>
        <p:grpSpPr>
          <a:xfrm>
            <a:off x="1570606" y="1654429"/>
            <a:ext cx="8701858" cy="4510875"/>
            <a:chOff x="1703304" y="1628800"/>
            <a:chExt cx="8701858" cy="4510875"/>
          </a:xfrm>
        </p:grpSpPr>
        <p:sp>
          <p:nvSpPr>
            <p:cNvPr id="61" name="文本框 60"/>
            <p:cNvSpPr txBox="1"/>
            <p:nvPr/>
          </p:nvSpPr>
          <p:spPr bwMode="auto">
            <a:xfrm>
              <a:off x="1703512" y="1628800"/>
              <a:ext cx="4774698" cy="523220"/>
            </a:xfrm>
            <a:prstGeom prst="rect">
              <a:avLst/>
            </a:prstGeom>
            <a:noFill/>
          </p:spPr>
          <p:txBody>
            <a:bodyPr wrap="square">
              <a:spAutoFit/>
            </a:bodyPr>
            <a:lstStyle/>
            <a:p>
              <a:pPr eaLnBrk="0" hangingPunct="0">
                <a:buFontTx/>
                <a:buNone/>
                <a:defRPr/>
              </a:pPr>
              <a:r>
                <a:rPr lang="en-US" altLang="zh-CN" sz="2800" b="1" spc="300" dirty="0">
                  <a:solidFill>
                    <a:srgbClr val="666666"/>
                  </a:solidFill>
                  <a:latin typeface="微软雅黑" panose="020B0503020204020204" pitchFamily="34" charset="-122"/>
                  <a:ea typeface="微软雅黑" panose="020B0503020204020204" pitchFamily="34" charset="-122"/>
                </a:rPr>
                <a:t>I. Abstract</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844" name="文本框 843"/>
            <p:cNvSpPr txBox="1"/>
            <p:nvPr/>
          </p:nvSpPr>
          <p:spPr bwMode="auto">
            <a:xfrm>
              <a:off x="1703512" y="2296890"/>
              <a:ext cx="7141603" cy="523220"/>
            </a:xfrm>
            <a:prstGeom prst="rect">
              <a:avLst/>
            </a:prstGeom>
            <a:noFill/>
          </p:spPr>
          <p:txBody>
            <a:bodyPr wrap="square">
              <a:spAutoFit/>
            </a:bodyPr>
            <a:lstStyle/>
            <a:p>
              <a:pPr eaLnBrk="0" hangingPunct="0">
                <a:buFontTx/>
                <a:buNone/>
                <a:defRPr/>
              </a:pPr>
              <a:r>
                <a:rPr lang="en-US" altLang="zh-HK" sz="2800" b="1" spc="300" dirty="0">
                  <a:solidFill>
                    <a:srgbClr val="666666"/>
                  </a:solidFill>
                  <a:latin typeface="微软雅黑" panose="020B0503020204020204" pitchFamily="34" charset="-122"/>
                  <a:ea typeface="微软雅黑" panose="020B0503020204020204" pitchFamily="34" charset="-122"/>
                </a:rPr>
                <a:t>II. Introduction &amp; R</a:t>
              </a:r>
              <a:r>
                <a:rPr lang="en-US" altLang="zh-CN" sz="2800" b="1" spc="300" dirty="0">
                  <a:solidFill>
                    <a:srgbClr val="666666"/>
                  </a:solidFill>
                  <a:latin typeface="微软雅黑" panose="020B0503020204020204" pitchFamily="34" charset="-122"/>
                  <a:ea typeface="微软雅黑" panose="020B0503020204020204" pitchFamily="34" charset="-122"/>
                </a:rPr>
                <a:t>elated work</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846" name="文本框 845"/>
            <p:cNvSpPr txBox="1"/>
            <p:nvPr/>
          </p:nvSpPr>
          <p:spPr bwMode="auto">
            <a:xfrm>
              <a:off x="1703304" y="2960803"/>
              <a:ext cx="8530680" cy="523220"/>
            </a:xfrm>
            <a:prstGeom prst="rect">
              <a:avLst/>
            </a:prstGeom>
            <a:noFill/>
          </p:spPr>
          <p:txBody>
            <a:bodyPr wrap="square">
              <a:spAutoFit/>
            </a:bodyPr>
            <a:lstStyle/>
            <a:p>
              <a:pPr eaLnBrk="0" hangingPunct="0">
                <a:buFontTx/>
                <a:buNone/>
                <a:defRPr/>
              </a:pPr>
              <a:r>
                <a:rPr lang="en-US" altLang="zh-CN" sz="2800" b="1" spc="300" dirty="0">
                  <a:solidFill>
                    <a:srgbClr val="666666"/>
                  </a:solidFill>
                  <a:latin typeface="微软雅黑" panose="020B0503020204020204" pitchFamily="34" charset="-122"/>
                  <a:ea typeface="微软雅黑" panose="020B0503020204020204" pitchFamily="34" charset="-122"/>
                </a:rPr>
                <a:t>III. Requirement analysis</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847" name="文本框 846"/>
            <p:cNvSpPr txBox="1"/>
            <p:nvPr/>
          </p:nvSpPr>
          <p:spPr bwMode="auto">
            <a:xfrm>
              <a:off x="1703511" y="3624716"/>
              <a:ext cx="8701651" cy="523220"/>
            </a:xfrm>
            <a:prstGeom prst="rect">
              <a:avLst/>
            </a:prstGeom>
            <a:noFill/>
          </p:spPr>
          <p:txBody>
            <a:bodyPr wrap="square">
              <a:spAutoFit/>
            </a:bodyPr>
            <a:lstStyle/>
            <a:p>
              <a:pPr eaLnBrk="0" hangingPunct="0">
                <a:buFontTx/>
                <a:buNone/>
                <a:defRPr/>
              </a:pPr>
              <a:r>
                <a:rPr lang="en-US" altLang="zh-CN" sz="2800" b="1" spc="300" dirty="0">
                  <a:solidFill>
                    <a:srgbClr val="666666"/>
                  </a:solidFill>
                  <a:latin typeface="微软雅黑" panose="020B0503020204020204" pitchFamily="34" charset="-122"/>
                  <a:ea typeface="微软雅黑" panose="020B0503020204020204" pitchFamily="34" charset="-122"/>
                </a:rPr>
                <a:t>IV. </a:t>
              </a:r>
              <a:r>
                <a:rPr lang="en-US" altLang="zh-CN" sz="2800" b="1" spc="300">
                  <a:solidFill>
                    <a:srgbClr val="666666"/>
                  </a:solidFill>
                  <a:latin typeface="微软雅黑" panose="020B0503020204020204" pitchFamily="34" charset="-122"/>
                  <a:ea typeface="微软雅黑" panose="020B0503020204020204" pitchFamily="34" charset="-122"/>
                </a:rPr>
                <a:t>System design</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848" name="文本框 847"/>
            <p:cNvSpPr txBox="1"/>
            <p:nvPr/>
          </p:nvSpPr>
          <p:spPr bwMode="auto">
            <a:xfrm>
              <a:off x="1703304" y="4288629"/>
              <a:ext cx="7561048" cy="523220"/>
            </a:xfrm>
            <a:prstGeom prst="rect">
              <a:avLst/>
            </a:prstGeom>
            <a:noFill/>
          </p:spPr>
          <p:txBody>
            <a:bodyPr wrap="square">
              <a:spAutoFit/>
            </a:bodyPr>
            <a:lstStyle/>
            <a:p>
              <a:pPr eaLnBrk="0" hangingPunct="0">
                <a:buFontTx/>
                <a:buNone/>
                <a:defRPr/>
              </a:pPr>
              <a:r>
                <a:rPr lang="en-US" altLang="zh-CN" sz="2800" b="1" spc="300" dirty="0">
                  <a:solidFill>
                    <a:srgbClr val="666666"/>
                  </a:solidFill>
                  <a:latin typeface="微软雅黑" panose="020B0503020204020204" pitchFamily="34" charset="-122"/>
                  <a:ea typeface="微软雅黑" panose="020B0503020204020204" pitchFamily="34" charset="-122"/>
                </a:rPr>
                <a:t>V. System Implementation</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795" name="文本框 794">
              <a:extLst>
                <a:ext uri="{FF2B5EF4-FFF2-40B4-BE49-F238E27FC236}">
                  <a16:creationId xmlns:a16="http://schemas.microsoft.com/office/drawing/2014/main" id="{8335A461-58A8-4DEB-8C54-2349172DD04F}"/>
                </a:ext>
              </a:extLst>
            </p:cNvPr>
            <p:cNvSpPr txBox="1"/>
            <p:nvPr/>
          </p:nvSpPr>
          <p:spPr bwMode="auto">
            <a:xfrm>
              <a:off x="1703304" y="4952542"/>
              <a:ext cx="8701650" cy="523220"/>
            </a:xfrm>
            <a:prstGeom prst="rect">
              <a:avLst/>
            </a:prstGeom>
            <a:noFill/>
          </p:spPr>
          <p:txBody>
            <a:bodyPr wrap="square">
              <a:spAutoFit/>
            </a:bodyPr>
            <a:lstStyle/>
            <a:p>
              <a:pPr eaLnBrk="0" hangingPunct="0">
                <a:buFontTx/>
                <a:buNone/>
                <a:defRPr/>
              </a:pPr>
              <a:r>
                <a:rPr lang="en-US" altLang="zh-CN" sz="2800" b="1" spc="300" dirty="0">
                  <a:solidFill>
                    <a:srgbClr val="666666"/>
                  </a:solidFill>
                  <a:latin typeface="微软雅黑" panose="020B0503020204020204" pitchFamily="34" charset="-122"/>
                  <a:ea typeface="微软雅黑" panose="020B0503020204020204" pitchFamily="34" charset="-122"/>
                </a:rPr>
                <a:t>VI. System Test</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123EEB0-48C2-4502-86DE-99948CBB9B92}"/>
                </a:ext>
              </a:extLst>
            </p:cNvPr>
            <p:cNvSpPr txBox="1"/>
            <p:nvPr/>
          </p:nvSpPr>
          <p:spPr bwMode="auto">
            <a:xfrm>
              <a:off x="1703304" y="5616455"/>
              <a:ext cx="8701650" cy="523220"/>
            </a:xfrm>
            <a:prstGeom prst="rect">
              <a:avLst/>
            </a:prstGeom>
            <a:noFill/>
          </p:spPr>
          <p:txBody>
            <a:bodyPr wrap="square">
              <a:spAutoFit/>
            </a:bodyPr>
            <a:lstStyle/>
            <a:p>
              <a:pPr eaLnBrk="0" hangingPunct="0">
                <a:buFontTx/>
                <a:buNone/>
                <a:defRPr/>
              </a:pPr>
              <a:r>
                <a:rPr lang="en-US" altLang="zh-CN" sz="2800" b="1" spc="300" dirty="0">
                  <a:solidFill>
                    <a:srgbClr val="666666"/>
                  </a:solidFill>
                  <a:latin typeface="微软雅黑" panose="020B0503020204020204" pitchFamily="34" charset="-122"/>
                  <a:ea typeface="微软雅黑" panose="020B0503020204020204" pitchFamily="34" charset="-122"/>
                </a:rPr>
                <a:t>VII. Summary and Prospect</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grpSp>
      <p:pic>
        <p:nvPicPr>
          <p:cNvPr id="15" name="图片 14">
            <a:extLst>
              <a:ext uri="{FF2B5EF4-FFF2-40B4-BE49-F238E27FC236}">
                <a16:creationId xmlns:a16="http://schemas.microsoft.com/office/drawing/2014/main" id="{ECFE4646-B6A7-45A1-997F-846F0B8A8443}"/>
              </a:ext>
            </a:extLst>
          </p:cNvPr>
          <p:cNvPicPr>
            <a:picLocks noChangeAspect="1"/>
          </p:cNvPicPr>
          <p:nvPr/>
        </p:nvPicPr>
        <p:blipFill>
          <a:blip r:embed="rId3"/>
          <a:stretch>
            <a:fillRect/>
          </a:stretch>
        </p:blipFill>
        <p:spPr>
          <a:xfrm>
            <a:off x="10600771" y="93497"/>
            <a:ext cx="1543162" cy="143207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FE9BF608-26D3-48ED-9F6F-9278A05553B9}"/>
              </a:ext>
            </a:extLst>
          </p:cNvPr>
          <p:cNvGrpSpPr/>
          <p:nvPr/>
        </p:nvGrpSpPr>
        <p:grpSpPr>
          <a:xfrm>
            <a:off x="0" y="-100013"/>
            <a:ext cx="12192000" cy="792163"/>
            <a:chOff x="0" y="-100013"/>
            <a:chExt cx="12192000" cy="792163"/>
          </a:xfrm>
        </p:grpSpPr>
        <p:sp>
          <p:nvSpPr>
            <p:cNvPr id="33" name="矩形 32">
              <a:extLst>
                <a:ext uri="{FF2B5EF4-FFF2-40B4-BE49-F238E27FC236}">
                  <a16:creationId xmlns:a16="http://schemas.microsoft.com/office/drawing/2014/main" id="{C6160ED7-200C-4054-B7C5-B52E6AD923D2}"/>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4" name="矩形 33">
              <a:extLst>
                <a:ext uri="{FF2B5EF4-FFF2-40B4-BE49-F238E27FC236}">
                  <a16:creationId xmlns:a16="http://schemas.microsoft.com/office/drawing/2014/main" id="{D4B73966-5062-4754-AC2F-608D94838BA0}"/>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a:t>
              </a:r>
              <a:r>
                <a:rPr lang="en-US" altLang="zh-CN" sz="4000" dirty="0">
                  <a:solidFill>
                    <a:schemeClr val="tx1"/>
                  </a:solidFill>
                </a:rPr>
                <a:t>ive</a:t>
              </a:r>
              <a:r>
                <a:rPr lang="en-US" altLang="zh-HK" sz="4000" dirty="0">
                  <a:solidFill>
                    <a:schemeClr val="tx1"/>
                  </a:solidFill>
                </a:rPr>
                <a:t> System Implementation</a:t>
              </a:r>
              <a:endParaRPr lang="zh-HK" altLang="en-US" sz="4000" dirty="0">
                <a:solidFill>
                  <a:schemeClr val="tx1"/>
                </a:solidFill>
              </a:endParaRPr>
            </a:p>
          </p:txBody>
        </p:sp>
      </p:grpSp>
      <p:sp>
        <p:nvSpPr>
          <p:cNvPr id="41" name="文本框 40">
            <a:extLst>
              <a:ext uri="{FF2B5EF4-FFF2-40B4-BE49-F238E27FC236}">
                <a16:creationId xmlns:a16="http://schemas.microsoft.com/office/drawing/2014/main" id="{D98BB05A-51EB-4D08-ACC6-0350A02EF9B1}"/>
              </a:ext>
            </a:extLst>
          </p:cNvPr>
          <p:cNvSpPr txBox="1"/>
          <p:nvPr/>
        </p:nvSpPr>
        <p:spPr>
          <a:xfrm>
            <a:off x="2719246" y="869951"/>
            <a:ext cx="675311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Program flow chart of scheduling</a:t>
            </a:r>
            <a:endParaRPr lang="zh-CN" altLang="en-US" sz="2000" b="1" kern="100" dirty="0">
              <a:latin typeface="Georgia" panose="02040502050405020303" pitchFamily="18" charset="0"/>
              <a:ea typeface="宋体" panose="02010600030101010101" pitchFamily="2" charset="-122"/>
            </a:endParaRPr>
          </a:p>
        </p:txBody>
      </p:sp>
      <p:pic>
        <p:nvPicPr>
          <p:cNvPr id="42" name="图片 41">
            <a:extLst>
              <a:ext uri="{FF2B5EF4-FFF2-40B4-BE49-F238E27FC236}">
                <a16:creationId xmlns:a16="http://schemas.microsoft.com/office/drawing/2014/main" id="{46780F12-0730-4A6B-BAF9-3A92B151534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98516" y="1270061"/>
            <a:ext cx="5990664" cy="5461407"/>
          </a:xfrm>
          <a:prstGeom prst="rect">
            <a:avLst/>
          </a:prstGeom>
        </p:spPr>
      </p:pic>
      <p:pic>
        <p:nvPicPr>
          <p:cNvPr id="8" name="图片 7">
            <a:extLst>
              <a:ext uri="{FF2B5EF4-FFF2-40B4-BE49-F238E27FC236}">
                <a16:creationId xmlns:a16="http://schemas.microsoft.com/office/drawing/2014/main" id="{337A3033-5D4B-4F99-A9CB-29F22114B59D}"/>
              </a:ext>
            </a:extLst>
          </p:cNvPr>
          <p:cNvPicPr>
            <a:picLocks noChangeAspect="1"/>
          </p:cNvPicPr>
          <p:nvPr/>
        </p:nvPicPr>
        <p:blipFill>
          <a:blip r:embed="rId4"/>
          <a:stretch>
            <a:fillRect/>
          </a:stretch>
        </p:blipFill>
        <p:spPr>
          <a:xfrm>
            <a:off x="11167588" y="-14123"/>
            <a:ext cx="761060" cy="70627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FE9BF608-26D3-48ED-9F6F-9278A05553B9}"/>
              </a:ext>
            </a:extLst>
          </p:cNvPr>
          <p:cNvGrpSpPr/>
          <p:nvPr/>
        </p:nvGrpSpPr>
        <p:grpSpPr>
          <a:xfrm>
            <a:off x="0" y="-100013"/>
            <a:ext cx="12192000" cy="792163"/>
            <a:chOff x="0" y="-100013"/>
            <a:chExt cx="12192000" cy="792163"/>
          </a:xfrm>
        </p:grpSpPr>
        <p:sp>
          <p:nvSpPr>
            <p:cNvPr id="33" name="矩形 32">
              <a:extLst>
                <a:ext uri="{FF2B5EF4-FFF2-40B4-BE49-F238E27FC236}">
                  <a16:creationId xmlns:a16="http://schemas.microsoft.com/office/drawing/2014/main" id="{C6160ED7-200C-4054-B7C5-B52E6AD923D2}"/>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4" name="矩形 33">
              <a:extLst>
                <a:ext uri="{FF2B5EF4-FFF2-40B4-BE49-F238E27FC236}">
                  <a16:creationId xmlns:a16="http://schemas.microsoft.com/office/drawing/2014/main" id="{D4B73966-5062-4754-AC2F-608D94838BA0}"/>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F</a:t>
              </a:r>
              <a:r>
                <a:rPr lang="en-US" altLang="zh-CN" sz="4000" dirty="0">
                  <a:solidFill>
                    <a:schemeClr val="tx1"/>
                  </a:solidFill>
                </a:rPr>
                <a:t>ive</a:t>
              </a:r>
              <a:r>
                <a:rPr lang="en-US" altLang="zh-HK" sz="4000" dirty="0">
                  <a:solidFill>
                    <a:schemeClr val="tx1"/>
                  </a:solidFill>
                </a:rPr>
                <a:t> System Implementation</a:t>
              </a:r>
              <a:endParaRPr lang="zh-HK" altLang="en-US" sz="4000" dirty="0">
                <a:solidFill>
                  <a:schemeClr val="tx1"/>
                </a:solidFill>
              </a:endParaRPr>
            </a:p>
          </p:txBody>
        </p:sp>
      </p:grpSp>
      <p:sp>
        <p:nvSpPr>
          <p:cNvPr id="6" name="文本框 5">
            <a:extLst>
              <a:ext uri="{FF2B5EF4-FFF2-40B4-BE49-F238E27FC236}">
                <a16:creationId xmlns:a16="http://schemas.microsoft.com/office/drawing/2014/main" id="{F0BC52CE-79EF-4371-98E0-CAE2D5E255DC}"/>
              </a:ext>
            </a:extLst>
          </p:cNvPr>
          <p:cNvSpPr txBox="1"/>
          <p:nvPr/>
        </p:nvSpPr>
        <p:spPr>
          <a:xfrm>
            <a:off x="2719246" y="836712"/>
            <a:ext cx="6753110"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Achievement analysis basic algorithm realization</a:t>
            </a:r>
            <a:endParaRPr lang="zh-CN" altLang="en-US" sz="2000" b="1" kern="100" dirty="0">
              <a:latin typeface="Georgia" panose="02040502050405020303" pitchFamily="18" charset="0"/>
              <a:ea typeface="宋体" panose="02010600030101010101" pitchFamily="2" charset="-122"/>
            </a:endParaRPr>
          </a:p>
        </p:txBody>
      </p:sp>
      <p:sp>
        <p:nvSpPr>
          <p:cNvPr id="13" name="文本框 12">
            <a:extLst>
              <a:ext uri="{FF2B5EF4-FFF2-40B4-BE49-F238E27FC236}">
                <a16:creationId xmlns:a16="http://schemas.microsoft.com/office/drawing/2014/main" id="{3BFA837B-893D-4BB4-BFCD-24BB9DB4BA71}"/>
              </a:ext>
            </a:extLst>
          </p:cNvPr>
          <p:cNvSpPr txBox="1"/>
          <p:nvPr/>
        </p:nvSpPr>
        <p:spPr>
          <a:xfrm>
            <a:off x="263352" y="1266772"/>
            <a:ext cx="4608512" cy="2308324"/>
          </a:xfrm>
          <a:prstGeom prst="rect">
            <a:avLst/>
          </a:prstGeom>
          <a:noFill/>
        </p:spPr>
        <p:txBody>
          <a:bodyPr wrap="square">
            <a:spAutoFit/>
          </a:bodyPr>
          <a:lstStyle/>
          <a:p>
            <a:pPr indent="266700" algn="just"/>
            <a:r>
              <a:rPr lang="en-US" altLang="zh-CN" sz="900" kern="100" dirty="0">
                <a:latin typeface="Times New Roman" panose="02020603050405020304" pitchFamily="18" charset="0"/>
                <a:ea typeface="宋体" panose="02010600030101010101" pitchFamily="2" charset="-122"/>
              </a:rPr>
              <a:t> def _</a:t>
            </a:r>
            <a:r>
              <a:rPr lang="en-US" altLang="zh-CN" sz="900" kern="100" dirty="0" err="1">
                <a:latin typeface="Times New Roman" panose="02020603050405020304" pitchFamily="18" charset="0"/>
                <a:ea typeface="宋体" panose="02010600030101010101" pitchFamily="2" charset="-122"/>
              </a:rPr>
              <a:t>randomCent</a:t>
            </a:r>
            <a:r>
              <a:rPr lang="en-US" altLang="zh-CN" sz="900" kern="100" dirty="0">
                <a:latin typeface="Times New Roman" panose="02020603050405020304" pitchFamily="18" charset="0"/>
                <a:ea typeface="宋体" panose="02010600030101010101" pitchFamily="2" charset="-122"/>
              </a:rPr>
              <a:t>(self, data, k):</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n = </a:t>
            </a:r>
            <a:r>
              <a:rPr lang="en-US" altLang="zh-CN" sz="900" kern="100" dirty="0" err="1">
                <a:latin typeface="Times New Roman" panose="02020603050405020304" pitchFamily="18" charset="0"/>
                <a:ea typeface="宋体" panose="02010600030101010101" pitchFamily="2" charset="-122"/>
              </a:rPr>
              <a:t>data.shape</a:t>
            </a:r>
            <a:r>
              <a:rPr lang="en-US" altLang="zh-CN" sz="900" kern="100" dirty="0">
                <a:latin typeface="Times New Roman" panose="02020603050405020304" pitchFamily="18" charset="0"/>
                <a:ea typeface="宋体" panose="02010600030101010101" pitchFamily="2" charset="-122"/>
              </a:rPr>
              <a:t>[1]  # get the </a:t>
            </a:r>
            <a:r>
              <a:rPr lang="en-US" altLang="zh-CN" sz="900" kern="100" dirty="0" err="1">
                <a:latin typeface="Times New Roman" panose="02020603050405020304" pitchFamily="18" charset="0"/>
                <a:ea typeface="宋体" panose="02010600030101010101" pitchFamily="2" charset="-122"/>
              </a:rPr>
              <a:t>deminsion</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centroid_matrix</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np.empty</a:t>
            </a:r>
            <a:r>
              <a:rPr lang="en-US" altLang="zh-CN" sz="900" kern="100" dirty="0">
                <a:latin typeface="Times New Roman" panose="02020603050405020304" pitchFamily="18" charset="0"/>
                <a:ea typeface="宋体" panose="02010600030101010101" pitchFamily="2" charset="-122"/>
              </a:rPr>
              <a:t>((k, n))</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for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in range(n):</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minValue</a:t>
            </a:r>
            <a:r>
              <a:rPr lang="en-US" altLang="zh-CN" sz="900" kern="100" dirty="0">
                <a:latin typeface="Times New Roman" panose="02020603050405020304" pitchFamily="18" charset="0"/>
                <a:ea typeface="宋体" panose="02010600030101010101" pitchFamily="2" charset="-122"/>
              </a:rPr>
              <a:t> = min(data[:,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rangeI</a:t>
            </a:r>
            <a:r>
              <a:rPr lang="en-US" altLang="zh-CN" sz="900" kern="100" dirty="0">
                <a:latin typeface="Times New Roman" panose="02020603050405020304" pitchFamily="18" charset="0"/>
                <a:ea typeface="宋体" panose="02010600030101010101" pitchFamily="2" charset="-122"/>
              </a:rPr>
              <a:t> = float(max(data[:,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minI</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centroid_matrix</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minI</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rangeI</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np.random.rand</a:t>
            </a:r>
            <a:r>
              <a:rPr lang="en-US" altLang="zh-CN" sz="900" kern="100" dirty="0">
                <a:latin typeface="Times New Roman" panose="02020603050405020304" pitchFamily="18" charset="0"/>
                <a:ea typeface="宋体" panose="02010600030101010101" pitchFamily="2" charset="-122"/>
              </a:rPr>
              <a:t>(k, 1)).flatten()</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return </a:t>
            </a:r>
            <a:r>
              <a:rPr lang="en-US" altLang="zh-CN" sz="900" kern="100" dirty="0" err="1">
                <a:latin typeface="Times New Roman" panose="02020603050405020304" pitchFamily="18" charset="0"/>
                <a:ea typeface="宋体" panose="02010600030101010101" pitchFamily="2" charset="-122"/>
              </a:rPr>
              <a:t>centroid_matrix</a:t>
            </a:r>
            <a:endParaRPr lang="en-US"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def _</a:t>
            </a:r>
            <a:r>
              <a:rPr lang="en-US" altLang="zh-CN" sz="900" kern="100" dirty="0" err="1">
                <a:latin typeface="Times New Roman" panose="02020603050405020304" pitchFamily="18" charset="0"/>
                <a:ea typeface="宋体" panose="02010600030101010101" pitchFamily="2" charset="-122"/>
              </a:rPr>
              <a:t>pCent</a:t>
            </a:r>
            <a:r>
              <a:rPr lang="en-US" altLang="zh-CN" sz="900" kern="100" dirty="0">
                <a:latin typeface="Times New Roman" panose="02020603050405020304" pitchFamily="18" charset="0"/>
                <a:ea typeface="宋体" panose="02010600030101010101" pitchFamily="2" charset="-122"/>
              </a:rPr>
              <a:t>(self, data, k):</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n = </a:t>
            </a:r>
            <a:r>
              <a:rPr lang="en-US" altLang="zh-CN" sz="900" kern="100" dirty="0" err="1">
                <a:latin typeface="Times New Roman" panose="02020603050405020304" pitchFamily="18" charset="0"/>
                <a:ea typeface="宋体" panose="02010600030101010101" pitchFamily="2" charset="-122"/>
              </a:rPr>
              <a:t>data.shape</a:t>
            </a:r>
            <a:r>
              <a:rPr lang="en-US" altLang="zh-CN" sz="900" kern="100" dirty="0">
                <a:latin typeface="Times New Roman" panose="02020603050405020304" pitchFamily="18" charset="0"/>
                <a:ea typeface="宋体" panose="02010600030101010101" pitchFamily="2" charset="-122"/>
              </a:rPr>
              <a:t>[1]  # get the </a:t>
            </a:r>
            <a:r>
              <a:rPr lang="en-US" altLang="zh-CN" sz="900" kern="100" dirty="0" err="1">
                <a:latin typeface="Times New Roman" panose="02020603050405020304" pitchFamily="18" charset="0"/>
                <a:ea typeface="宋体" panose="02010600030101010101" pitchFamily="2" charset="-122"/>
              </a:rPr>
              <a:t>deminsion</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centroid_matrix</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np.empty</a:t>
            </a:r>
            <a:r>
              <a:rPr lang="en-US" altLang="zh-CN" sz="900" kern="100" dirty="0">
                <a:latin typeface="Times New Roman" panose="02020603050405020304" pitchFamily="18" charset="0"/>
                <a:ea typeface="宋体" panose="02010600030101010101" pitchFamily="2" charset="-122"/>
              </a:rPr>
              <a:t>((k, n))</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for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in range(n):</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for j in range(threshold):</a:t>
            </a: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cent_matrix</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self.genC</a:t>
            </a:r>
            <a:r>
              <a:rPr lang="en-US" altLang="zh-CN" sz="900" kern="100" dirty="0">
                <a:latin typeface="Times New Roman" panose="02020603050405020304" pitchFamily="18" charset="0"/>
                <a:ea typeface="宋体" panose="02010600030101010101" pitchFamily="2" charset="-122"/>
              </a:rPr>
              <a:t>(data)</a:t>
            </a:r>
          </a:p>
          <a:p>
            <a:pPr indent="266700" algn="just"/>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return </a:t>
            </a:r>
            <a:r>
              <a:rPr lang="en-US" altLang="zh-CN" sz="900" kern="100" dirty="0" err="1">
                <a:latin typeface="Times New Roman" panose="02020603050405020304" pitchFamily="18" charset="0"/>
                <a:ea typeface="宋体" panose="02010600030101010101" pitchFamily="2" charset="-122"/>
              </a:rPr>
              <a:t>cent_matrix</a:t>
            </a:r>
            <a:endParaRPr lang="en-US" altLang="zh-CN" sz="900" kern="100" dirty="0">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68C00545-6EC7-4B75-95FC-3FAB2B579BC5}"/>
              </a:ext>
            </a:extLst>
          </p:cNvPr>
          <p:cNvSpPr txBox="1"/>
          <p:nvPr/>
        </p:nvSpPr>
        <p:spPr>
          <a:xfrm>
            <a:off x="334963" y="3676640"/>
            <a:ext cx="6948264" cy="2723823"/>
          </a:xfrm>
          <a:prstGeom prst="rect">
            <a:avLst/>
          </a:prstGeom>
          <a:noFill/>
        </p:spPr>
        <p:txBody>
          <a:bodyPr wrap="square">
            <a:spAutoFit/>
          </a:bodyPr>
          <a:lstStyle/>
          <a:p>
            <a:pPr indent="266700" algn="just"/>
            <a:r>
              <a:rPr lang="en-US" altLang="zh-CN" sz="900" kern="100" dirty="0">
                <a:latin typeface="Times New Roman" panose="02020603050405020304" pitchFamily="18" charset="0"/>
                <a:ea typeface="宋体" panose="02010600030101010101" pitchFamily="2" charset="-122"/>
              </a:rPr>
              <a:t>for v in range(</a:t>
            </a:r>
            <a:r>
              <a:rPr lang="en-US" altLang="zh-CN" sz="900" kern="100" dirty="0" err="1">
                <a:latin typeface="Times New Roman" panose="02020603050405020304" pitchFamily="18" charset="0"/>
                <a:ea typeface="宋体" panose="02010600030101010101" pitchFamily="2" charset="-122"/>
              </a:rPr>
              <a:t>maxIter</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clusterChanged</a:t>
            </a:r>
            <a:r>
              <a:rPr lang="en-US" altLang="zh-CN" sz="900" kern="100" dirty="0">
                <a:latin typeface="Times New Roman" panose="02020603050405020304" pitchFamily="18" charset="0"/>
                <a:ea typeface="宋体" panose="02010600030101010101" pitchFamily="2" charset="-122"/>
              </a:rPr>
              <a:t> = False</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for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in range(m):  # each sample point is assigned to the family of its nearest centroid</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minDist</a:t>
            </a:r>
            <a:r>
              <a:rPr lang="en-US" altLang="zh-CN" sz="900" kern="100" dirty="0">
                <a:latin typeface="Times New Roman" panose="02020603050405020304" pitchFamily="18" charset="0"/>
                <a:ea typeface="宋体" panose="02010600030101010101" pitchFamily="2" charset="-122"/>
              </a:rPr>
              <a:t> = np.inf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minIndex</a:t>
            </a:r>
            <a:r>
              <a:rPr lang="en-US" altLang="zh-CN" sz="900" kern="100" dirty="0">
                <a:latin typeface="Times New Roman" panose="02020603050405020304" pitchFamily="18" charset="0"/>
                <a:ea typeface="宋体" panose="02010600030101010101" pitchFamily="2" charset="-122"/>
              </a:rPr>
              <a:t> = -1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for j in range(k):  # search for the nearest centroid</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for j in range(k):  # search for the nearest centroid</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arrA</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self.centroid_matrix</a:t>
            </a:r>
            <a:r>
              <a:rPr lang="en-US" altLang="zh-CN" sz="900" kern="100" dirty="0">
                <a:latin typeface="Times New Roman" panose="02020603050405020304" pitchFamily="18" charset="0"/>
                <a:ea typeface="宋体" panose="02010600030101010101" pitchFamily="2" charset="-122"/>
              </a:rPr>
              <a:t>[j,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arrB</a:t>
            </a:r>
            <a:r>
              <a:rPr lang="en-US" altLang="zh-CN" sz="900" kern="100" dirty="0">
                <a:latin typeface="Times New Roman" panose="02020603050405020304" pitchFamily="18" charset="0"/>
                <a:ea typeface="宋体" panose="02010600030101010101" pitchFamily="2" charset="-122"/>
              </a:rPr>
              <a:t> = data[</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distJI</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calEulerDist</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arrA</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arrB</a:t>
            </a:r>
            <a:r>
              <a:rPr lang="en-US" altLang="zh-CN" sz="900" kern="100" dirty="0">
                <a:latin typeface="Times New Roman" panose="02020603050405020304" pitchFamily="18" charset="0"/>
                <a:ea typeface="宋体" panose="02010600030101010101" pitchFamily="2" charset="-122"/>
              </a:rPr>
              <a:t>)  # calculation error</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if </a:t>
            </a:r>
            <a:r>
              <a:rPr lang="en-US" altLang="zh-CN" sz="900" kern="100" dirty="0" err="1">
                <a:latin typeface="Times New Roman" panose="02020603050405020304" pitchFamily="18" charset="0"/>
                <a:ea typeface="宋体" panose="02010600030101010101" pitchFamily="2" charset="-122"/>
              </a:rPr>
              <a:t>distJI</a:t>
            </a:r>
            <a:r>
              <a:rPr lang="en-US" altLang="zh-CN" sz="900" kern="100" dirty="0">
                <a:latin typeface="Times New Roman" panose="02020603050405020304" pitchFamily="18" charset="0"/>
                <a:ea typeface="宋体" panose="02010600030101010101" pitchFamily="2" charset="-122"/>
              </a:rPr>
              <a:t> &lt; </a:t>
            </a:r>
            <a:r>
              <a:rPr lang="en-US" altLang="zh-CN" sz="900" kern="100" dirty="0" err="1">
                <a:latin typeface="Times New Roman" panose="02020603050405020304" pitchFamily="18" charset="0"/>
                <a:ea typeface="宋体" panose="02010600030101010101" pitchFamily="2" charset="-122"/>
              </a:rPr>
              <a:t>minDist</a:t>
            </a:r>
            <a:r>
              <a:rPr lang="en-US" altLang="zh-CN" sz="900" kern="100" dirty="0">
                <a:latin typeface="Times New Roman" panose="02020603050405020304" pitchFamily="18" charset="0"/>
                <a:ea typeface="宋体" panose="02010600030101010101" pitchFamily="2" charset="-122"/>
              </a:rPr>
              <a:t>:</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minDist</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distJI</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minIndex</a:t>
            </a:r>
            <a:r>
              <a:rPr lang="en-US" altLang="zh-CN" sz="900" kern="100" dirty="0">
                <a:latin typeface="Times New Roman" panose="02020603050405020304" pitchFamily="18" charset="0"/>
                <a:ea typeface="宋体" panose="02010600030101010101" pitchFamily="2" charset="-122"/>
              </a:rPr>
              <a:t> = j</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if </a:t>
            </a:r>
            <a:r>
              <a:rPr lang="en-US" altLang="zh-CN" sz="900" kern="100" dirty="0" err="1">
                <a:latin typeface="Times New Roman" panose="02020603050405020304" pitchFamily="18" charset="0"/>
                <a:ea typeface="宋体" panose="02010600030101010101" pitchFamily="2" charset="-122"/>
              </a:rPr>
              <a:t>self.clusterAssment</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0] != </a:t>
            </a:r>
            <a:r>
              <a:rPr lang="en-US" altLang="zh-CN" sz="900" kern="100" dirty="0" err="1">
                <a:latin typeface="Times New Roman" panose="02020603050405020304" pitchFamily="18" charset="0"/>
                <a:ea typeface="宋体" panose="02010600030101010101" pitchFamily="2" charset="-122"/>
              </a:rPr>
              <a:t>minIndex</a:t>
            </a:r>
            <a:r>
              <a:rPr lang="en-US" altLang="zh-CN" sz="900" kern="100" dirty="0">
                <a:latin typeface="Times New Roman" panose="02020603050405020304" pitchFamily="18" charset="0"/>
                <a:ea typeface="宋体" panose="02010600030101010101" pitchFamily="2" charset="-122"/>
              </a:rPr>
              <a:t> or </a:t>
            </a:r>
            <a:r>
              <a:rPr lang="en-US" altLang="zh-CN" sz="900" kern="100" dirty="0" err="1">
                <a:latin typeface="Times New Roman" panose="02020603050405020304" pitchFamily="18" charset="0"/>
                <a:ea typeface="宋体" panose="02010600030101010101" pitchFamily="2" charset="-122"/>
              </a:rPr>
              <a:t>self.clusterAssment</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1] &gt; </a:t>
            </a:r>
            <a:r>
              <a:rPr lang="en-US" altLang="zh-CN" sz="900" kern="100" dirty="0" err="1">
                <a:latin typeface="Times New Roman" panose="02020603050405020304" pitchFamily="18" charset="0"/>
                <a:ea typeface="宋体" panose="02010600030101010101" pitchFamily="2" charset="-122"/>
              </a:rPr>
              <a:t>minDist</a:t>
            </a:r>
            <a:r>
              <a:rPr lang="en-US" altLang="zh-CN" sz="900" kern="100" dirty="0">
                <a:latin typeface="Times New Roman" panose="02020603050405020304" pitchFamily="18" charset="0"/>
                <a:ea typeface="宋体" panose="02010600030101010101" pitchFamily="2" charset="-122"/>
              </a:rPr>
              <a:t> ** 2:</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clusterChanged</a:t>
            </a:r>
            <a:r>
              <a:rPr lang="en-US" altLang="zh-CN" sz="900" kern="100" dirty="0">
                <a:latin typeface="Times New Roman" panose="02020603050405020304" pitchFamily="18" charset="0"/>
                <a:ea typeface="宋体" panose="02010600030101010101" pitchFamily="2" charset="-122"/>
              </a:rPr>
              <a:t> = True</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self.clusterAssment</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 = </a:t>
            </a:r>
            <a:r>
              <a:rPr lang="en-US" altLang="zh-CN" sz="900" kern="100" dirty="0" err="1">
                <a:latin typeface="Times New Roman" panose="02020603050405020304" pitchFamily="18" charset="0"/>
                <a:ea typeface="宋体" panose="02010600030101010101" pitchFamily="2" charset="-122"/>
              </a:rPr>
              <a:t>minIndex</a:t>
            </a:r>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minDist</a:t>
            </a:r>
            <a:r>
              <a:rPr lang="en-US" altLang="zh-CN" sz="900" kern="100" dirty="0">
                <a:latin typeface="Times New Roman" panose="02020603050405020304" pitchFamily="18" charset="0"/>
                <a:ea typeface="宋体" panose="02010600030101010101" pitchFamily="2" charset="-122"/>
              </a:rPr>
              <a:t> ** 2</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if not </a:t>
            </a:r>
            <a:r>
              <a:rPr lang="en-US" altLang="zh-CN" sz="900" kern="100" dirty="0" err="1">
                <a:latin typeface="Times New Roman" panose="02020603050405020304" pitchFamily="18" charset="0"/>
                <a:ea typeface="宋体" panose="02010600030101010101" pitchFamily="2" charset="-122"/>
              </a:rPr>
              <a:t>clusterChanged</a:t>
            </a:r>
            <a:r>
              <a:rPr lang="en-US" altLang="zh-CN" sz="900" kern="100" dirty="0">
                <a:latin typeface="Times New Roman" panose="02020603050405020304" pitchFamily="18" charset="0"/>
                <a:ea typeface="宋体" panose="02010600030101010101" pitchFamily="2" charset="-122"/>
              </a:rPr>
              <a:t>:  # the algorithm converges and ends the iteration</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break</a:t>
            </a:r>
            <a:endParaRPr lang="zh-CN" altLang="zh-CN" sz="900" kern="100" dirty="0">
              <a:latin typeface="Times New Roman" panose="02020603050405020304" pitchFamily="18" charset="0"/>
              <a:ea typeface="宋体" panose="02010600030101010101" pitchFamily="2" charset="-122"/>
            </a:endParaRPr>
          </a:p>
          <a:p>
            <a:pPr indent="266700" algn="just"/>
            <a:endParaRPr lang="zh-CN" altLang="zh-CN" sz="900" kern="100" dirty="0">
              <a:latin typeface="Times New Roman" panose="02020603050405020304" pitchFamily="18" charset="0"/>
              <a:ea typeface="宋体" panose="02010600030101010101" pitchFamily="2" charset="-122"/>
            </a:endParaRPr>
          </a:p>
        </p:txBody>
      </p:sp>
      <p:sp>
        <p:nvSpPr>
          <p:cNvPr id="10" name="文本框 9">
            <a:extLst>
              <a:ext uri="{FF2B5EF4-FFF2-40B4-BE49-F238E27FC236}">
                <a16:creationId xmlns:a16="http://schemas.microsoft.com/office/drawing/2014/main" id="{BEE9DF4E-51AC-4457-8C9F-B3FC5245A5B8}"/>
              </a:ext>
            </a:extLst>
          </p:cNvPr>
          <p:cNvSpPr txBox="1"/>
          <p:nvPr/>
        </p:nvSpPr>
        <p:spPr>
          <a:xfrm>
            <a:off x="5613252" y="1309959"/>
            <a:ext cx="6150990" cy="923330"/>
          </a:xfrm>
          <a:prstGeom prst="rect">
            <a:avLst/>
          </a:prstGeom>
          <a:noFill/>
        </p:spPr>
        <p:txBody>
          <a:bodyPr wrap="square">
            <a:spAutoFit/>
          </a:bodyPr>
          <a:lstStyle/>
          <a:p>
            <a:pPr indent="266700" algn="just"/>
            <a:r>
              <a:rPr lang="en-US" altLang="zh-CN" sz="1800" kern="100" dirty="0">
                <a:latin typeface="Times New Roman" panose="02020603050405020304" pitchFamily="18" charset="0"/>
                <a:ea typeface="宋体" panose="02010600030101010101" pitchFamily="2" charset="-122"/>
              </a:rPr>
              <a:t> </a:t>
            </a:r>
            <a:r>
              <a:rPr lang="en-US" altLang="zh-CN" sz="900" kern="100" dirty="0">
                <a:latin typeface="Times New Roman" panose="02020603050405020304" pitchFamily="18" charset="0"/>
                <a:ea typeface="宋体" panose="02010600030101010101" pitchFamily="2" charset="-122"/>
              </a:rPr>
              <a:t>for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in range(k):  # update centroid</a:t>
            </a: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indexs</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self.clusterAssment</a:t>
            </a:r>
            <a:r>
              <a:rPr lang="en-US" altLang="zh-CN" sz="900" kern="100" dirty="0">
                <a:latin typeface="Times New Roman" panose="02020603050405020304" pitchFamily="18" charset="0"/>
                <a:ea typeface="宋体" panose="02010600030101010101" pitchFamily="2" charset="-122"/>
              </a:rPr>
              <a:t>[:, 0]  # retrieve the index value of the cluster to which the sample belongs</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value = </a:t>
            </a:r>
            <a:r>
              <a:rPr lang="en-US" altLang="zh-CN" sz="900" kern="100" dirty="0" err="1">
                <a:latin typeface="Times New Roman" panose="02020603050405020304" pitchFamily="18" charset="0"/>
                <a:ea typeface="宋体" panose="02010600030101010101" pitchFamily="2" charset="-122"/>
              </a:rPr>
              <a:t>np.notzero</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indexs</a:t>
            </a:r>
            <a:r>
              <a:rPr lang="en-US" altLang="zh-CN" sz="900" kern="100" dirty="0">
                <a:latin typeface="Times New Roman" panose="02020603050405020304" pitchFamily="18" charset="0"/>
                <a:ea typeface="宋体" panose="02010600030101010101" pitchFamily="2" charset="-122"/>
              </a:rPr>
              <a:t> == </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 retrieve all index values belonging to the </a:t>
            </a:r>
            <a:r>
              <a:rPr lang="en-US" altLang="zh-CN" sz="900" kern="100" dirty="0" err="1">
                <a:latin typeface="Times New Roman" panose="02020603050405020304" pitchFamily="18" charset="0"/>
                <a:ea typeface="宋体" panose="02010600030101010101" pitchFamily="2" charset="-122"/>
              </a:rPr>
              <a:t>ith</a:t>
            </a:r>
            <a:r>
              <a:rPr lang="en-US" altLang="zh-CN" sz="900" kern="100" dirty="0">
                <a:latin typeface="Times New Roman" panose="02020603050405020304" pitchFamily="18" charset="0"/>
                <a:ea typeface="宋体" panose="02010600030101010101" pitchFamily="2" charset="-122"/>
              </a:rPr>
              <a:t> cluster</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ptsInClust</a:t>
            </a:r>
            <a:r>
              <a:rPr lang="en-US" altLang="zh-CN" sz="900" kern="100" dirty="0">
                <a:latin typeface="Times New Roman" panose="02020603050405020304" pitchFamily="18" charset="0"/>
                <a:ea typeface="宋体" panose="02010600030101010101" pitchFamily="2" charset="-122"/>
              </a:rPr>
              <a:t> = data[value[0]]  # take out all the sample points belonging to the </a:t>
            </a:r>
            <a:r>
              <a:rPr lang="en-US" altLang="zh-CN" sz="900" kern="100" dirty="0" err="1">
                <a:latin typeface="Times New Roman" panose="02020603050405020304" pitchFamily="18" charset="0"/>
                <a:ea typeface="宋体" panose="02010600030101010101" pitchFamily="2" charset="-122"/>
              </a:rPr>
              <a:t>ith</a:t>
            </a:r>
            <a:r>
              <a:rPr lang="en-US" altLang="zh-CN" sz="900" kern="100" dirty="0">
                <a:latin typeface="Times New Roman" panose="02020603050405020304" pitchFamily="18" charset="0"/>
                <a:ea typeface="宋体" panose="02010600030101010101" pitchFamily="2" charset="-122"/>
              </a:rPr>
              <a:t> cluster</a:t>
            </a:r>
            <a:endParaRPr lang="zh-CN" altLang="zh-CN" sz="900" kern="100" dirty="0">
              <a:latin typeface="Times New Roman" panose="02020603050405020304" pitchFamily="18" charset="0"/>
              <a:ea typeface="宋体" panose="02010600030101010101" pitchFamily="2" charset="-122"/>
            </a:endParaRPr>
          </a:p>
          <a:p>
            <a:pPr indent="266700" algn="just"/>
            <a:r>
              <a:rPr lang="en-US" altLang="zh-CN" sz="900" kern="100" dirty="0">
                <a:latin typeface="Times New Roman" panose="02020603050405020304" pitchFamily="18" charset="0"/>
                <a:ea typeface="宋体" panose="02010600030101010101" pitchFamily="2" charset="-122"/>
              </a:rPr>
              <a:t>          </a:t>
            </a:r>
            <a:r>
              <a:rPr lang="en-US" altLang="zh-CN" sz="900" kern="100" dirty="0" err="1">
                <a:latin typeface="Times New Roman" panose="02020603050405020304" pitchFamily="18" charset="0"/>
                <a:ea typeface="宋体" panose="02010600030101010101" pitchFamily="2" charset="-122"/>
              </a:rPr>
              <a:t>self.centroids_matrix</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i</a:t>
            </a:r>
            <a:r>
              <a:rPr lang="en-US" altLang="zh-CN" sz="900" kern="100" dirty="0">
                <a:latin typeface="Times New Roman" panose="02020603050405020304" pitchFamily="18" charset="0"/>
                <a:ea typeface="宋体" panose="02010600030101010101" pitchFamily="2" charset="-122"/>
              </a:rPr>
              <a:t>, :] = </a:t>
            </a:r>
            <a:r>
              <a:rPr lang="en-US" altLang="zh-CN" sz="900" kern="100" dirty="0" err="1">
                <a:latin typeface="Times New Roman" panose="02020603050405020304" pitchFamily="18" charset="0"/>
                <a:ea typeface="宋体" panose="02010600030101010101" pitchFamily="2" charset="-122"/>
              </a:rPr>
              <a:t>np.mean</a:t>
            </a:r>
            <a:r>
              <a:rPr lang="en-US" altLang="zh-CN" sz="900" kern="100" dirty="0">
                <a:latin typeface="Times New Roman" panose="02020603050405020304" pitchFamily="18" charset="0"/>
                <a:ea typeface="宋体" panose="02010600030101010101" pitchFamily="2" charset="-122"/>
              </a:rPr>
              <a:t>(</a:t>
            </a:r>
            <a:r>
              <a:rPr lang="en-US" altLang="zh-CN" sz="900" kern="100" dirty="0" err="1">
                <a:latin typeface="Times New Roman" panose="02020603050405020304" pitchFamily="18" charset="0"/>
                <a:ea typeface="宋体" panose="02010600030101010101" pitchFamily="2" charset="-122"/>
              </a:rPr>
              <a:t>ptsInClust</a:t>
            </a:r>
            <a:r>
              <a:rPr lang="en-US" altLang="zh-CN" sz="900" kern="100" dirty="0">
                <a:latin typeface="Times New Roman" panose="02020603050405020304" pitchFamily="18" charset="0"/>
                <a:ea typeface="宋体" panose="02010600030101010101" pitchFamily="2" charset="-122"/>
              </a:rPr>
              <a:t>, axis=0)  # calculate the mean value </a:t>
            </a:r>
            <a:endParaRPr lang="zh-CN" altLang="en-US" sz="900" kern="100" dirty="0">
              <a:latin typeface="Times New Roman" panose="02020603050405020304" pitchFamily="18" charset="0"/>
              <a:ea typeface="宋体" panose="02010600030101010101" pitchFamily="2" charset="-122"/>
            </a:endParaRPr>
          </a:p>
        </p:txBody>
      </p:sp>
      <p:pic>
        <p:nvPicPr>
          <p:cNvPr id="11" name="图片 10">
            <a:extLst>
              <a:ext uri="{FF2B5EF4-FFF2-40B4-BE49-F238E27FC236}">
                <a16:creationId xmlns:a16="http://schemas.microsoft.com/office/drawing/2014/main" id="{96B20D73-1F11-48C9-BBD8-D275CF8A484D}"/>
              </a:ext>
            </a:extLst>
          </p:cNvPr>
          <p:cNvPicPr/>
          <p:nvPr/>
        </p:nvPicPr>
        <p:blipFill>
          <a:blip r:embed="rId3"/>
          <a:stretch>
            <a:fillRect/>
          </a:stretch>
        </p:blipFill>
        <p:spPr>
          <a:xfrm>
            <a:off x="6135412" y="2420888"/>
            <a:ext cx="5106670" cy="3830320"/>
          </a:xfrm>
          <a:prstGeom prst="rect">
            <a:avLst/>
          </a:prstGeom>
        </p:spPr>
      </p:pic>
      <p:sp>
        <p:nvSpPr>
          <p:cNvPr id="4" name="文本框 3">
            <a:extLst>
              <a:ext uri="{FF2B5EF4-FFF2-40B4-BE49-F238E27FC236}">
                <a16:creationId xmlns:a16="http://schemas.microsoft.com/office/drawing/2014/main" id="{F1BBB580-20ED-4CAD-8BDC-4B7E8A32C257}"/>
              </a:ext>
            </a:extLst>
          </p:cNvPr>
          <p:cNvSpPr txBox="1"/>
          <p:nvPr/>
        </p:nvSpPr>
        <p:spPr>
          <a:xfrm>
            <a:off x="207390" y="3529377"/>
            <a:ext cx="55962" cy="369332"/>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8F2BAF0F-E53A-41B6-BB61-DD71F0384428}"/>
              </a:ext>
            </a:extLst>
          </p:cNvPr>
          <p:cNvSpPr txBox="1"/>
          <p:nvPr/>
        </p:nvSpPr>
        <p:spPr>
          <a:xfrm>
            <a:off x="-33397" y="3374191"/>
            <a:ext cx="5951984" cy="369332"/>
          </a:xfrm>
          <a:prstGeom prst="rect">
            <a:avLst/>
          </a:prstGeom>
          <a:noFill/>
        </p:spPr>
        <p:txBody>
          <a:bodyPr wrap="square" rtlCol="0">
            <a:spAutoFit/>
          </a:bodyPr>
          <a:lstStyle/>
          <a:p>
            <a:r>
              <a:rPr lang="en-US" altLang="zh-CN" dirty="0"/>
              <a:t>……………………………………………………………………………………………….</a:t>
            </a:r>
            <a:endParaRPr lang="zh-CN" altLang="en-US" dirty="0"/>
          </a:p>
        </p:txBody>
      </p:sp>
      <p:sp>
        <p:nvSpPr>
          <p:cNvPr id="7" name="文本框 6">
            <a:extLst>
              <a:ext uri="{FF2B5EF4-FFF2-40B4-BE49-F238E27FC236}">
                <a16:creationId xmlns:a16="http://schemas.microsoft.com/office/drawing/2014/main" id="{FC20849D-0AFF-4802-AE9B-CF886A6AA94C}"/>
              </a:ext>
            </a:extLst>
          </p:cNvPr>
          <p:cNvSpPr txBox="1"/>
          <p:nvPr/>
        </p:nvSpPr>
        <p:spPr>
          <a:xfrm>
            <a:off x="5160355" y="6330168"/>
            <a:ext cx="7056783" cy="338554"/>
          </a:xfrm>
          <a:prstGeom prst="rect">
            <a:avLst/>
          </a:prstGeom>
          <a:noFill/>
        </p:spPr>
        <p:txBody>
          <a:bodyPr wrap="square" rtlCol="0">
            <a:spAutoFit/>
          </a:bodyPr>
          <a:lstStyle/>
          <a:p>
            <a:pPr algn="ctr"/>
            <a:r>
              <a:rPr lang="en-US" altLang="zh-CN" sz="1600" kern="100" dirty="0">
                <a:latin typeface="Georgia" panose="02040502050405020303" pitchFamily="18" charset="0"/>
                <a:ea typeface="宋体" panose="02010600030101010101" pitchFamily="2" charset="-122"/>
              </a:rPr>
              <a:t>SSE:</a:t>
            </a:r>
            <a:r>
              <a:rPr lang="zh-CN" altLang="en-US" sz="1600" kern="100" dirty="0">
                <a:latin typeface="Georgia" panose="02040502050405020303" pitchFamily="18" charset="0"/>
                <a:ea typeface="宋体" panose="02010600030101010101" pitchFamily="2" charset="-122"/>
              </a:rPr>
              <a:t> </a:t>
            </a:r>
            <a:r>
              <a:rPr lang="en-US" altLang="zh-CN" sz="1600" kern="100" dirty="0">
                <a:latin typeface="Georgia" panose="02040502050405020303" pitchFamily="18" charset="0"/>
                <a:ea typeface="宋体" panose="02010600030101010101" pitchFamily="2" charset="-122"/>
              </a:rPr>
              <a:t>within-cluster sum of squared errors(cluster inertia)</a:t>
            </a:r>
            <a:endParaRPr lang="zh-CN" altLang="en-US" sz="1600" kern="100" dirty="0">
              <a:latin typeface="Georgia" panose="02040502050405020303" pitchFamily="18" charset="0"/>
              <a:ea typeface="宋体" panose="02010600030101010101" pitchFamily="2" charset="-122"/>
            </a:endParaRPr>
          </a:p>
        </p:txBody>
      </p:sp>
      <p:pic>
        <p:nvPicPr>
          <p:cNvPr id="15" name="图片 14">
            <a:extLst>
              <a:ext uri="{FF2B5EF4-FFF2-40B4-BE49-F238E27FC236}">
                <a16:creationId xmlns:a16="http://schemas.microsoft.com/office/drawing/2014/main" id="{31B53EAB-1417-49F3-BB59-29A8494D6747}"/>
              </a:ext>
            </a:extLst>
          </p:cNvPr>
          <p:cNvPicPr>
            <a:picLocks noChangeAspect="1"/>
          </p:cNvPicPr>
          <p:nvPr/>
        </p:nvPicPr>
        <p:blipFill>
          <a:blip r:embed="rId4"/>
          <a:stretch>
            <a:fillRect/>
          </a:stretch>
        </p:blipFill>
        <p:spPr>
          <a:xfrm>
            <a:off x="11167588" y="-14123"/>
            <a:ext cx="761060" cy="706273"/>
          </a:xfrm>
          <a:prstGeom prst="rect">
            <a:avLst/>
          </a:prstGeom>
        </p:spPr>
      </p:pic>
    </p:spTree>
    <p:extLst>
      <p:ext uri="{BB962C8B-B14F-4D97-AF65-F5344CB8AC3E}">
        <p14:creationId xmlns:p14="http://schemas.microsoft.com/office/powerpoint/2010/main" val="70879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9E2493CE-12F9-4415-8520-0C8ACB4944D4}"/>
              </a:ext>
            </a:extLst>
          </p:cNvPr>
          <p:cNvSpPr txBox="1"/>
          <p:nvPr/>
        </p:nvSpPr>
        <p:spPr>
          <a:xfrm>
            <a:off x="4727848" y="2708920"/>
            <a:ext cx="7776864" cy="923330"/>
          </a:xfrm>
          <a:prstGeom prst="rect">
            <a:avLst/>
          </a:prstGeom>
          <a:noFill/>
        </p:spPr>
        <p:txBody>
          <a:bodyPr wrap="square">
            <a:spAutoFit/>
          </a:bodyPr>
          <a:lstStyle/>
          <a:p>
            <a:pPr algn="ctr" eaLnBrk="0" hangingPunct="0">
              <a:buFontTx/>
              <a:buNone/>
              <a:defRPr/>
            </a:pPr>
            <a:r>
              <a:rPr lang="en-US" altLang="zh-CN" sz="5400" b="1" spc="300" dirty="0">
                <a:latin typeface="微软雅黑" panose="020B0503020204020204" pitchFamily="34" charset="-122"/>
                <a:ea typeface="微软雅黑" panose="020B0503020204020204" pitchFamily="34" charset="-122"/>
              </a:rPr>
              <a:t>VI. System Test</a:t>
            </a:r>
          </a:p>
        </p:txBody>
      </p:sp>
      <p:pic>
        <p:nvPicPr>
          <p:cNvPr id="5" name="图片 4">
            <a:extLst>
              <a:ext uri="{FF2B5EF4-FFF2-40B4-BE49-F238E27FC236}">
                <a16:creationId xmlns:a16="http://schemas.microsoft.com/office/drawing/2014/main" id="{624D7700-0107-45BF-A62D-7E62D9E91BAD}"/>
              </a:ext>
            </a:extLst>
          </p:cNvPr>
          <p:cNvPicPr>
            <a:picLocks noChangeAspect="1"/>
          </p:cNvPicPr>
          <p:nvPr/>
        </p:nvPicPr>
        <p:blipFill>
          <a:blip r:embed="rId4"/>
          <a:stretch>
            <a:fillRect/>
          </a:stretch>
        </p:blipFill>
        <p:spPr>
          <a:xfrm>
            <a:off x="10600771" y="93497"/>
            <a:ext cx="1543162" cy="14320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A39AAB0B-753A-43C5-8668-6B555814E996}"/>
              </a:ext>
            </a:extLst>
          </p:cNvPr>
          <p:cNvGrpSpPr/>
          <p:nvPr/>
        </p:nvGrpSpPr>
        <p:grpSpPr>
          <a:xfrm>
            <a:off x="0" y="-100013"/>
            <a:ext cx="12192000" cy="792163"/>
            <a:chOff x="0" y="-100013"/>
            <a:chExt cx="12192000" cy="792163"/>
          </a:xfrm>
        </p:grpSpPr>
        <p:sp>
          <p:nvSpPr>
            <p:cNvPr id="33" name="矩形 32">
              <a:extLst>
                <a:ext uri="{FF2B5EF4-FFF2-40B4-BE49-F238E27FC236}">
                  <a16:creationId xmlns:a16="http://schemas.microsoft.com/office/drawing/2014/main" id="{B5A67E8B-4E59-484D-8E56-F4E766A51D9B}"/>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4" name="矩形 33">
              <a:extLst>
                <a:ext uri="{FF2B5EF4-FFF2-40B4-BE49-F238E27FC236}">
                  <a16:creationId xmlns:a16="http://schemas.microsoft.com/office/drawing/2014/main" id="{5E92F83C-DAC8-4582-A317-86F4E69219D2}"/>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Six System Test</a:t>
              </a:r>
              <a:endParaRPr lang="zh-HK" altLang="en-US" sz="4000" dirty="0">
                <a:solidFill>
                  <a:schemeClr val="tx1"/>
                </a:solidFill>
              </a:endParaRPr>
            </a:p>
          </p:txBody>
        </p:sp>
      </p:grpSp>
      <p:sp>
        <p:nvSpPr>
          <p:cNvPr id="2" name="矩形 1">
            <a:extLst>
              <a:ext uri="{FF2B5EF4-FFF2-40B4-BE49-F238E27FC236}">
                <a16:creationId xmlns:a16="http://schemas.microsoft.com/office/drawing/2014/main" id="{AE331E52-2D7B-45E8-BD1E-D78CE0E70C47}"/>
              </a:ext>
            </a:extLst>
          </p:cNvPr>
          <p:cNvSpPr/>
          <p:nvPr/>
        </p:nvSpPr>
        <p:spPr>
          <a:xfrm>
            <a:off x="334963" y="764704"/>
            <a:ext cx="271555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cap="none" spc="0" dirty="0">
                <a:ln/>
                <a:solidFill>
                  <a:schemeClr val="accent4"/>
                </a:solidFill>
                <a:effectLst/>
              </a:rPr>
              <a:t>Unit Test</a:t>
            </a:r>
            <a:endParaRPr lang="zh-CN" altLang="en-US" sz="5400" b="1" cap="none" spc="0" dirty="0">
              <a:ln/>
              <a:solidFill>
                <a:schemeClr val="accent4"/>
              </a:solidFill>
              <a:effectLst/>
            </a:endParaRPr>
          </a:p>
        </p:txBody>
      </p:sp>
      <p:pic>
        <p:nvPicPr>
          <p:cNvPr id="36" name="图片 35">
            <a:extLst>
              <a:ext uri="{FF2B5EF4-FFF2-40B4-BE49-F238E27FC236}">
                <a16:creationId xmlns:a16="http://schemas.microsoft.com/office/drawing/2014/main" id="{FF6820FC-ECB5-48DD-A74B-52E5CB1A74AB}"/>
              </a:ext>
            </a:extLst>
          </p:cNvPr>
          <p:cNvPicPr/>
          <p:nvPr/>
        </p:nvPicPr>
        <p:blipFill>
          <a:blip r:embed="rId3"/>
          <a:stretch>
            <a:fillRect/>
          </a:stretch>
        </p:blipFill>
        <p:spPr>
          <a:xfrm>
            <a:off x="1019237" y="2075093"/>
            <a:ext cx="10153128" cy="3327665"/>
          </a:xfrm>
          <a:prstGeom prst="rect">
            <a:avLst/>
          </a:prstGeom>
        </p:spPr>
      </p:pic>
      <p:sp>
        <p:nvSpPr>
          <p:cNvPr id="37" name="文本框 36">
            <a:extLst>
              <a:ext uri="{FF2B5EF4-FFF2-40B4-BE49-F238E27FC236}">
                <a16:creationId xmlns:a16="http://schemas.microsoft.com/office/drawing/2014/main" id="{618BBC4E-A444-4631-AF4A-269609982DB2}"/>
              </a:ext>
            </a:extLst>
          </p:cNvPr>
          <p:cNvSpPr txBox="1"/>
          <p:nvPr/>
        </p:nvSpPr>
        <p:spPr>
          <a:xfrm>
            <a:off x="4331605" y="1487979"/>
            <a:ext cx="3528392" cy="400110"/>
          </a:xfrm>
          <a:prstGeom prst="rect">
            <a:avLst/>
          </a:prstGeom>
          <a:noFill/>
        </p:spPr>
        <p:txBody>
          <a:bodyPr wrap="square">
            <a:spAutoFit/>
          </a:bodyPr>
          <a:lstStyle/>
          <a:p>
            <a:pPr algn="ctr"/>
            <a:r>
              <a:rPr lang="en-US" altLang="zh-CN" sz="2000" b="1" kern="100">
                <a:latin typeface="Georgia" panose="02040502050405020303" pitchFamily="18" charset="0"/>
                <a:ea typeface="宋体" panose="02010600030101010101" pitchFamily="2" charset="-122"/>
              </a:rPr>
              <a:t>JUnit </a:t>
            </a:r>
            <a:r>
              <a:rPr lang="en-US" altLang="zh-CN" sz="2000" b="1" kern="100" dirty="0">
                <a:latin typeface="Georgia" panose="02040502050405020303" pitchFamily="18" charset="0"/>
                <a:ea typeface="宋体" panose="02010600030101010101" pitchFamily="2" charset="-122"/>
              </a:rPr>
              <a:t>Test</a:t>
            </a:r>
            <a:endParaRPr lang="zh-CN" altLang="en-US" sz="2000" b="1" kern="100" dirty="0">
              <a:latin typeface="Georgia" panose="02040502050405020303" pitchFamily="18" charset="0"/>
              <a:ea typeface="宋体" panose="02010600030101010101" pitchFamily="2" charset="-122"/>
            </a:endParaRPr>
          </a:p>
        </p:txBody>
      </p:sp>
      <p:pic>
        <p:nvPicPr>
          <p:cNvPr id="9" name="图片 8">
            <a:extLst>
              <a:ext uri="{FF2B5EF4-FFF2-40B4-BE49-F238E27FC236}">
                <a16:creationId xmlns:a16="http://schemas.microsoft.com/office/drawing/2014/main" id="{96247A31-85B8-43E3-8EEE-8D09B01B2B37}"/>
              </a:ext>
            </a:extLst>
          </p:cNvPr>
          <p:cNvPicPr>
            <a:picLocks noChangeAspect="1"/>
          </p:cNvPicPr>
          <p:nvPr/>
        </p:nvPicPr>
        <p:blipFill>
          <a:blip r:embed="rId4"/>
          <a:stretch>
            <a:fillRect/>
          </a:stretch>
        </p:blipFill>
        <p:spPr>
          <a:xfrm>
            <a:off x="11167588" y="-14123"/>
            <a:ext cx="761060" cy="70627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A39AAB0B-753A-43C5-8668-6B555814E996}"/>
              </a:ext>
            </a:extLst>
          </p:cNvPr>
          <p:cNvGrpSpPr/>
          <p:nvPr/>
        </p:nvGrpSpPr>
        <p:grpSpPr>
          <a:xfrm>
            <a:off x="0" y="-100013"/>
            <a:ext cx="12192000" cy="792163"/>
            <a:chOff x="0" y="-100013"/>
            <a:chExt cx="12192000" cy="792163"/>
          </a:xfrm>
        </p:grpSpPr>
        <p:sp>
          <p:nvSpPr>
            <p:cNvPr id="33" name="矩形 32">
              <a:extLst>
                <a:ext uri="{FF2B5EF4-FFF2-40B4-BE49-F238E27FC236}">
                  <a16:creationId xmlns:a16="http://schemas.microsoft.com/office/drawing/2014/main" id="{B5A67E8B-4E59-484D-8E56-F4E766A51D9B}"/>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34" name="矩形 33">
              <a:extLst>
                <a:ext uri="{FF2B5EF4-FFF2-40B4-BE49-F238E27FC236}">
                  <a16:creationId xmlns:a16="http://schemas.microsoft.com/office/drawing/2014/main" id="{5E92F83C-DAC8-4582-A317-86F4E69219D2}"/>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Six System Test</a:t>
              </a:r>
              <a:endParaRPr lang="zh-HK" altLang="en-US" sz="4000" dirty="0">
                <a:solidFill>
                  <a:schemeClr val="tx1"/>
                </a:solidFill>
              </a:endParaRPr>
            </a:p>
          </p:txBody>
        </p:sp>
      </p:grpSp>
      <p:sp>
        <p:nvSpPr>
          <p:cNvPr id="2" name="矩形 1">
            <a:extLst>
              <a:ext uri="{FF2B5EF4-FFF2-40B4-BE49-F238E27FC236}">
                <a16:creationId xmlns:a16="http://schemas.microsoft.com/office/drawing/2014/main" id="{AE331E52-2D7B-45E8-BD1E-D78CE0E70C47}"/>
              </a:ext>
            </a:extLst>
          </p:cNvPr>
          <p:cNvSpPr/>
          <p:nvPr/>
        </p:nvSpPr>
        <p:spPr>
          <a:xfrm>
            <a:off x="119336" y="765837"/>
            <a:ext cx="396506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cap="none" spc="0" dirty="0">
                <a:ln/>
                <a:solidFill>
                  <a:schemeClr val="accent4"/>
                </a:solidFill>
                <a:effectLst/>
              </a:rPr>
              <a:t>Use case Test</a:t>
            </a:r>
            <a:endParaRPr lang="zh-CN" altLang="en-US" sz="5400" b="1" cap="none" spc="0" dirty="0">
              <a:ln/>
              <a:solidFill>
                <a:schemeClr val="accent4"/>
              </a:solidFill>
              <a:effectLst/>
            </a:endParaRPr>
          </a:p>
        </p:txBody>
      </p:sp>
      <p:sp>
        <p:nvSpPr>
          <p:cNvPr id="9" name="文本框 8">
            <a:extLst>
              <a:ext uri="{FF2B5EF4-FFF2-40B4-BE49-F238E27FC236}">
                <a16:creationId xmlns:a16="http://schemas.microsoft.com/office/drawing/2014/main" id="{2C5A7147-19AE-46D7-B682-148C51C51480}"/>
              </a:ext>
            </a:extLst>
          </p:cNvPr>
          <p:cNvSpPr txBox="1"/>
          <p:nvPr/>
        </p:nvSpPr>
        <p:spPr>
          <a:xfrm>
            <a:off x="7321344" y="1765007"/>
            <a:ext cx="3528392"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User login test case</a:t>
            </a:r>
            <a:endParaRPr lang="zh-CN" altLang="en-US" sz="2000" b="1" kern="100" dirty="0">
              <a:latin typeface="Georgia" panose="02040502050405020303" pitchFamily="18" charset="0"/>
              <a:ea typeface="宋体" panose="02010600030101010101" pitchFamily="2" charset="-122"/>
            </a:endParaRPr>
          </a:p>
        </p:txBody>
      </p:sp>
      <p:graphicFrame>
        <p:nvGraphicFramePr>
          <p:cNvPr id="6" name="表格 5">
            <a:extLst>
              <a:ext uri="{FF2B5EF4-FFF2-40B4-BE49-F238E27FC236}">
                <a16:creationId xmlns:a16="http://schemas.microsoft.com/office/drawing/2014/main" id="{749CF02C-5DC8-4ED9-9C6C-807E0957A914}"/>
              </a:ext>
            </a:extLst>
          </p:cNvPr>
          <p:cNvGraphicFramePr>
            <a:graphicFrameLocks noGrp="1"/>
          </p:cNvGraphicFramePr>
          <p:nvPr>
            <p:extLst>
              <p:ext uri="{D42A27DB-BD31-4B8C-83A1-F6EECF244321}">
                <p14:modId xmlns:p14="http://schemas.microsoft.com/office/powerpoint/2010/main" val="3147496460"/>
              </p:ext>
            </p:extLst>
          </p:nvPr>
        </p:nvGraphicFramePr>
        <p:xfrm>
          <a:off x="138469" y="2420888"/>
          <a:ext cx="5753735" cy="3658429"/>
        </p:xfrm>
        <a:graphic>
          <a:graphicData uri="http://schemas.openxmlformats.org/drawingml/2006/table">
            <a:tbl>
              <a:tblPr firstRow="1" firstCol="1" bandRow="1">
                <a:tableStyleId>{D7AC3CCA-C797-4891-BE02-D94E43425B78}</a:tableStyleId>
              </a:tblPr>
              <a:tblGrid>
                <a:gridCol w="1347470">
                  <a:extLst>
                    <a:ext uri="{9D8B030D-6E8A-4147-A177-3AD203B41FA5}">
                      <a16:colId xmlns:a16="http://schemas.microsoft.com/office/drawing/2014/main" val="989332416"/>
                    </a:ext>
                  </a:extLst>
                </a:gridCol>
                <a:gridCol w="2063750">
                  <a:extLst>
                    <a:ext uri="{9D8B030D-6E8A-4147-A177-3AD203B41FA5}">
                      <a16:colId xmlns:a16="http://schemas.microsoft.com/office/drawing/2014/main" val="1626869938"/>
                    </a:ext>
                  </a:extLst>
                </a:gridCol>
                <a:gridCol w="1174750">
                  <a:extLst>
                    <a:ext uri="{9D8B030D-6E8A-4147-A177-3AD203B41FA5}">
                      <a16:colId xmlns:a16="http://schemas.microsoft.com/office/drawing/2014/main" val="3781301980"/>
                    </a:ext>
                  </a:extLst>
                </a:gridCol>
                <a:gridCol w="1167765">
                  <a:extLst>
                    <a:ext uri="{9D8B030D-6E8A-4147-A177-3AD203B41FA5}">
                      <a16:colId xmlns:a16="http://schemas.microsoft.com/office/drawing/2014/main" val="703938216"/>
                    </a:ext>
                  </a:extLst>
                </a:gridCol>
              </a:tblGrid>
              <a:tr h="0">
                <a:tc>
                  <a:txBody>
                    <a:bodyPr/>
                    <a:lstStyle/>
                    <a:p>
                      <a:pPr algn="ctr">
                        <a:lnSpc>
                          <a:spcPts val="1600"/>
                        </a:lnSpc>
                      </a:pPr>
                      <a:r>
                        <a:rPr lang="en-US" sz="1050" dirty="0">
                          <a:effectLst/>
                        </a:rPr>
                        <a:t>Function</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gridSpan="3">
                  <a:txBody>
                    <a:bodyPr/>
                    <a:lstStyle/>
                    <a:p>
                      <a:pPr algn="just"/>
                      <a:r>
                        <a:rPr lang="en-US" sz="1050" b="0" kern="0" dirty="0">
                          <a:effectLst/>
                        </a:rPr>
                        <a:t>Inquiry of student status</a:t>
                      </a:r>
                      <a:endParaRPr lang="zh-CN" sz="1050" b="0" kern="100" dirty="0">
                        <a:effectLst/>
                        <a:latin typeface="Georgia" panose="02040502050405020303"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23996769"/>
                  </a:ext>
                </a:extLst>
              </a:tr>
              <a:tr h="0">
                <a:tc>
                  <a:txBody>
                    <a:bodyPr/>
                    <a:lstStyle/>
                    <a:p>
                      <a:pPr algn="ctr">
                        <a:lnSpc>
                          <a:spcPts val="1600"/>
                        </a:lnSpc>
                      </a:pPr>
                      <a:r>
                        <a:rPr lang="en-US" sz="1050" dirty="0">
                          <a:effectLst/>
                        </a:rPr>
                        <a:t>Purpose</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gridSpan="3">
                  <a:txBody>
                    <a:bodyPr/>
                    <a:lstStyle/>
                    <a:p>
                      <a:pPr algn="just"/>
                      <a:r>
                        <a:rPr lang="en-US" sz="1050" kern="0" dirty="0">
                          <a:effectLst/>
                        </a:rPr>
                        <a:t>Test whether the student status query function can work normally</a:t>
                      </a:r>
                      <a:endParaRPr lang="zh-CN" sz="1050" kern="100" dirty="0">
                        <a:effectLst/>
                        <a:latin typeface="Georgia" panose="02040502050405020303"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42209353"/>
                  </a:ext>
                </a:extLst>
              </a:tr>
              <a:tr h="105526">
                <a:tc>
                  <a:txBody>
                    <a:bodyPr/>
                    <a:lstStyle/>
                    <a:p>
                      <a:pPr algn="ctr">
                        <a:lnSpc>
                          <a:spcPts val="1600"/>
                        </a:lnSpc>
                      </a:pPr>
                      <a:r>
                        <a:rPr lang="en-US" sz="1050" dirty="0">
                          <a:effectLst/>
                        </a:rPr>
                        <a:t>Precondition</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gridSpan="3">
                  <a:txBody>
                    <a:bodyPr/>
                    <a:lstStyle/>
                    <a:p>
                      <a:pPr algn="just"/>
                      <a:r>
                        <a:rPr lang="en-US" sz="1050" kern="0" dirty="0">
                          <a:effectLst/>
                        </a:rPr>
                        <a:t>System users log in normally and have the right to query the student status information.</a:t>
                      </a:r>
                      <a:endParaRPr lang="zh-CN" sz="1050" kern="100" dirty="0">
                        <a:effectLst/>
                        <a:latin typeface="Georgia" panose="02040502050405020303"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4153948"/>
                  </a:ext>
                </a:extLst>
              </a:tr>
              <a:tr h="0">
                <a:tc>
                  <a:txBody>
                    <a:bodyPr/>
                    <a:lstStyle/>
                    <a:p>
                      <a:pPr algn="ctr">
                        <a:lnSpc>
                          <a:spcPts val="1600"/>
                        </a:lnSpc>
                      </a:pPr>
                      <a:r>
                        <a:rPr lang="en-US" sz="1050" dirty="0">
                          <a:effectLst/>
                        </a:rPr>
                        <a:t>Input/Action</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ts val="1600"/>
                        </a:lnSpc>
                      </a:pPr>
                      <a:r>
                        <a:rPr lang="en-US" sz="1050" b="1" dirty="0">
                          <a:effectLst/>
                        </a:rPr>
                        <a:t>Expected output/Result</a:t>
                      </a:r>
                      <a:endParaRPr lang="zh-CN" sz="1050" b="1"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ts val="1600"/>
                        </a:lnSpc>
                      </a:pPr>
                      <a:r>
                        <a:rPr lang="en-US" sz="1050" b="1" dirty="0">
                          <a:effectLst/>
                        </a:rPr>
                        <a:t>Actual output</a:t>
                      </a:r>
                      <a:endParaRPr lang="zh-CN" sz="1050" b="1"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ts val="1600"/>
                        </a:lnSpc>
                      </a:pPr>
                      <a:r>
                        <a:rPr lang="en-US" sz="1050" b="1" dirty="0">
                          <a:effectLst/>
                        </a:rPr>
                        <a:t>Conclusion</a:t>
                      </a:r>
                      <a:endParaRPr lang="zh-CN" sz="1050" b="1"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30585052"/>
                  </a:ext>
                </a:extLst>
              </a:tr>
              <a:tr h="0">
                <a:tc>
                  <a:txBody>
                    <a:bodyPr/>
                    <a:lstStyle/>
                    <a:p>
                      <a:pPr algn="just">
                        <a:lnSpc>
                          <a:spcPts val="1600"/>
                        </a:lnSpc>
                      </a:pPr>
                      <a:r>
                        <a:rPr lang="en-US" sz="1050" b="0" dirty="0">
                          <a:effectLst/>
                        </a:rPr>
                        <a:t>Click the “search all” button to query the status of all students</a:t>
                      </a:r>
                      <a:endParaRPr lang="zh-CN" sz="1050" b="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The list of all students with student status in our school and the information of student status will be displayed</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Same as expected</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Successful function implementation</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55913333"/>
                  </a:ext>
                </a:extLst>
              </a:tr>
              <a:tr h="0">
                <a:tc>
                  <a:txBody>
                    <a:bodyPr/>
                    <a:lstStyle/>
                    <a:p>
                      <a:pPr algn="just">
                        <a:lnSpc>
                          <a:spcPts val="1600"/>
                        </a:lnSpc>
                      </a:pPr>
                      <a:r>
                        <a:rPr lang="en-US" sz="1050" b="0" dirty="0">
                          <a:effectLst/>
                        </a:rPr>
                        <a:t>Click on the student's entry</a:t>
                      </a:r>
                      <a:endParaRPr lang="zh-CN" sz="1050" b="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Pop up the student's detailed personal information and student status information</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Same as expected</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Successful function implementation</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40428179"/>
                  </a:ext>
                </a:extLst>
              </a:tr>
              <a:tr h="661035">
                <a:tc>
                  <a:txBody>
                    <a:bodyPr/>
                    <a:lstStyle/>
                    <a:p>
                      <a:pPr algn="just">
                        <a:lnSpc>
                          <a:spcPts val="1600"/>
                        </a:lnSpc>
                      </a:pPr>
                      <a:r>
                        <a:rPr lang="en-US" sz="1050" b="0" dirty="0">
                          <a:effectLst/>
                        </a:rPr>
                        <a:t>Enter the student's name or student number in the search box</a:t>
                      </a:r>
                      <a:endParaRPr lang="zh-CN" sz="1050" b="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The page displays the student status information of the corresponding students</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Same as expected</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Successful function implementation</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253595084"/>
                  </a:ext>
                </a:extLst>
              </a:tr>
              <a:tr h="0">
                <a:tc>
                  <a:txBody>
                    <a:bodyPr/>
                    <a:lstStyle/>
                    <a:p>
                      <a:pPr algn="just">
                        <a:lnSpc>
                          <a:spcPts val="1600"/>
                        </a:lnSpc>
                      </a:pPr>
                      <a:r>
                        <a:rPr lang="en-US" sz="1000" b="0" dirty="0">
                          <a:effectLst/>
                        </a:rPr>
                        <a:t>Enter the incorrect student information to do the query</a:t>
                      </a:r>
                      <a:endParaRPr lang="zh-CN" sz="1050" b="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00" dirty="0">
                          <a:effectLst/>
                        </a:rPr>
                        <a:t>The pop-up information on the interface indicates that the user's input information is incorrect</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Same as expected</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Successful function implementation</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6521680"/>
                  </a:ext>
                </a:extLst>
              </a:tr>
            </a:tbl>
          </a:graphicData>
        </a:graphic>
      </p:graphicFrame>
      <p:sp>
        <p:nvSpPr>
          <p:cNvPr id="13" name="文本框 12">
            <a:extLst>
              <a:ext uri="{FF2B5EF4-FFF2-40B4-BE49-F238E27FC236}">
                <a16:creationId xmlns:a16="http://schemas.microsoft.com/office/drawing/2014/main" id="{95D34706-4BFF-4F0E-AEED-B5FD4C36820C}"/>
              </a:ext>
            </a:extLst>
          </p:cNvPr>
          <p:cNvSpPr txBox="1"/>
          <p:nvPr/>
        </p:nvSpPr>
        <p:spPr>
          <a:xfrm>
            <a:off x="191344" y="1765007"/>
            <a:ext cx="4337608" cy="400110"/>
          </a:xfrm>
          <a:prstGeom prst="rect">
            <a:avLst/>
          </a:prstGeom>
          <a:noFill/>
        </p:spPr>
        <p:txBody>
          <a:bodyPr wrap="square">
            <a:spAutoFit/>
          </a:bodyPr>
          <a:lstStyle/>
          <a:p>
            <a:pPr algn="ctr"/>
            <a:r>
              <a:rPr lang="en-US" altLang="zh-CN" sz="2000" b="1" kern="100" dirty="0">
                <a:latin typeface="Georgia" panose="02040502050405020303" pitchFamily="18" charset="0"/>
                <a:ea typeface="宋体" panose="02010600030101010101" pitchFamily="2" charset="-122"/>
              </a:rPr>
              <a:t>Student status query test case</a:t>
            </a:r>
            <a:endParaRPr lang="zh-CN" altLang="en-US" sz="2000" b="1" kern="100" dirty="0">
              <a:latin typeface="Georgia" panose="02040502050405020303" pitchFamily="18" charset="0"/>
              <a:ea typeface="宋体" panose="02010600030101010101" pitchFamily="2" charset="-122"/>
            </a:endParaRPr>
          </a:p>
        </p:txBody>
      </p:sp>
      <p:graphicFrame>
        <p:nvGraphicFramePr>
          <p:cNvPr id="7" name="表格 6">
            <a:extLst>
              <a:ext uri="{FF2B5EF4-FFF2-40B4-BE49-F238E27FC236}">
                <a16:creationId xmlns:a16="http://schemas.microsoft.com/office/drawing/2014/main" id="{D9B2906D-53A2-4B3A-8964-15F044E4D8B7}"/>
              </a:ext>
            </a:extLst>
          </p:cNvPr>
          <p:cNvGraphicFramePr>
            <a:graphicFrameLocks noGrp="1"/>
          </p:cNvGraphicFramePr>
          <p:nvPr>
            <p:extLst>
              <p:ext uri="{D42A27DB-BD31-4B8C-83A1-F6EECF244321}">
                <p14:modId xmlns:p14="http://schemas.microsoft.com/office/powerpoint/2010/main" val="2981100617"/>
              </p:ext>
            </p:extLst>
          </p:nvPr>
        </p:nvGraphicFramePr>
        <p:xfrm>
          <a:off x="6092628" y="2420888"/>
          <a:ext cx="5985825" cy="4072194"/>
        </p:xfrm>
        <a:graphic>
          <a:graphicData uri="http://schemas.openxmlformats.org/drawingml/2006/table">
            <a:tbl>
              <a:tblPr firstRow="1" firstCol="1" bandRow="1">
                <a:tableStyleId>{D7AC3CCA-C797-4891-BE02-D94E43425B78}</a:tableStyleId>
              </a:tblPr>
              <a:tblGrid>
                <a:gridCol w="1401837">
                  <a:extLst>
                    <a:ext uri="{9D8B030D-6E8A-4147-A177-3AD203B41FA5}">
                      <a16:colId xmlns:a16="http://schemas.microsoft.com/office/drawing/2014/main" val="2127104743"/>
                    </a:ext>
                  </a:extLst>
                </a:gridCol>
                <a:gridCol w="2153667">
                  <a:extLst>
                    <a:ext uri="{9D8B030D-6E8A-4147-A177-3AD203B41FA5}">
                      <a16:colId xmlns:a16="http://schemas.microsoft.com/office/drawing/2014/main" val="3591701811"/>
                    </a:ext>
                  </a:extLst>
                </a:gridCol>
                <a:gridCol w="1215481">
                  <a:extLst>
                    <a:ext uri="{9D8B030D-6E8A-4147-A177-3AD203B41FA5}">
                      <a16:colId xmlns:a16="http://schemas.microsoft.com/office/drawing/2014/main" val="429149797"/>
                    </a:ext>
                  </a:extLst>
                </a:gridCol>
                <a:gridCol w="1214840">
                  <a:extLst>
                    <a:ext uri="{9D8B030D-6E8A-4147-A177-3AD203B41FA5}">
                      <a16:colId xmlns:a16="http://schemas.microsoft.com/office/drawing/2014/main" val="1814899492"/>
                    </a:ext>
                  </a:extLst>
                </a:gridCol>
              </a:tblGrid>
              <a:tr h="188194">
                <a:tc>
                  <a:txBody>
                    <a:bodyPr/>
                    <a:lstStyle/>
                    <a:p>
                      <a:pPr algn="ctr">
                        <a:lnSpc>
                          <a:spcPts val="1600"/>
                        </a:lnSpc>
                      </a:pPr>
                      <a:r>
                        <a:rPr lang="en-US" sz="1050">
                          <a:effectLst/>
                        </a:rPr>
                        <a:t>Function</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gridSpan="3">
                  <a:txBody>
                    <a:bodyPr/>
                    <a:lstStyle/>
                    <a:p>
                      <a:pPr algn="just"/>
                      <a:r>
                        <a:rPr lang="en-US" sz="1050" b="0" kern="0" dirty="0">
                          <a:effectLst/>
                        </a:rPr>
                        <a:t>User login</a:t>
                      </a:r>
                      <a:endParaRPr lang="zh-CN" sz="1050" b="0" kern="100" dirty="0">
                        <a:effectLst/>
                        <a:latin typeface="Georgia" panose="02040502050405020303"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6265596"/>
                  </a:ext>
                </a:extLst>
              </a:tr>
              <a:tr h="336174">
                <a:tc>
                  <a:txBody>
                    <a:bodyPr/>
                    <a:lstStyle/>
                    <a:p>
                      <a:pPr algn="ctr">
                        <a:lnSpc>
                          <a:spcPts val="1600"/>
                        </a:lnSpc>
                      </a:pPr>
                      <a:r>
                        <a:rPr lang="en-US" sz="1050">
                          <a:effectLst/>
                        </a:rPr>
                        <a:t>Purpose</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gridSpan="3">
                  <a:txBody>
                    <a:bodyPr/>
                    <a:lstStyle/>
                    <a:p>
                      <a:pPr algn="just"/>
                      <a:r>
                        <a:rPr lang="en-US" sz="1050" kern="0" dirty="0">
                          <a:effectLst/>
                        </a:rPr>
                        <a:t>Check whether the user can log in the system normally and the system automatically reads the user permissions</a:t>
                      </a:r>
                      <a:endParaRPr lang="zh-CN" sz="1050" kern="100" dirty="0">
                        <a:effectLst/>
                        <a:latin typeface="Georgia" panose="02040502050405020303"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3663492"/>
                  </a:ext>
                </a:extLst>
              </a:tr>
              <a:tr h="336174">
                <a:tc>
                  <a:txBody>
                    <a:bodyPr/>
                    <a:lstStyle/>
                    <a:p>
                      <a:pPr algn="ctr">
                        <a:lnSpc>
                          <a:spcPts val="1600"/>
                        </a:lnSpc>
                      </a:pPr>
                      <a:r>
                        <a:rPr lang="en-US" sz="1050">
                          <a:effectLst/>
                        </a:rPr>
                        <a:t>Precondition</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gridSpan="3">
                  <a:txBody>
                    <a:bodyPr/>
                    <a:lstStyle/>
                    <a:p>
                      <a:pPr algn="just"/>
                      <a:r>
                        <a:rPr lang="en-US" sz="1050" kern="0" dirty="0">
                          <a:effectLst/>
                        </a:rPr>
                        <a:t>The system is successfully deployed to the server and can work normally, and the user browser software can run normally</a:t>
                      </a:r>
                      <a:endParaRPr lang="zh-CN" sz="1050" kern="100" dirty="0">
                        <a:effectLst/>
                        <a:latin typeface="Georgia" panose="02040502050405020303"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807202"/>
                  </a:ext>
                </a:extLst>
              </a:tr>
              <a:tr h="188194">
                <a:tc>
                  <a:txBody>
                    <a:bodyPr/>
                    <a:lstStyle/>
                    <a:p>
                      <a:pPr algn="ctr">
                        <a:lnSpc>
                          <a:spcPts val="1600"/>
                        </a:lnSpc>
                      </a:pPr>
                      <a:r>
                        <a:rPr lang="en-US" sz="1050">
                          <a:effectLst/>
                        </a:rPr>
                        <a:t>Input/Action</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ts val="1600"/>
                        </a:lnSpc>
                      </a:pPr>
                      <a:r>
                        <a:rPr lang="en-US" sz="1050" b="1" dirty="0">
                          <a:effectLst/>
                        </a:rPr>
                        <a:t>Expected output/Result</a:t>
                      </a:r>
                      <a:endParaRPr lang="zh-CN" sz="1050" b="1"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ts val="1600"/>
                        </a:lnSpc>
                      </a:pPr>
                      <a:r>
                        <a:rPr lang="en-US" sz="1050" b="1" dirty="0">
                          <a:effectLst/>
                        </a:rPr>
                        <a:t>Actual output</a:t>
                      </a:r>
                      <a:endParaRPr lang="zh-CN" sz="1050" b="1"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ts val="1600"/>
                        </a:lnSpc>
                      </a:pPr>
                      <a:r>
                        <a:rPr lang="en-US" sz="1050" b="1" dirty="0">
                          <a:effectLst/>
                        </a:rPr>
                        <a:t>Conclusion</a:t>
                      </a:r>
                      <a:endParaRPr lang="zh-CN" sz="1050" b="1"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074571846"/>
                  </a:ext>
                </a:extLst>
              </a:tr>
              <a:tr h="1007819">
                <a:tc>
                  <a:txBody>
                    <a:bodyPr/>
                    <a:lstStyle/>
                    <a:p>
                      <a:pPr algn="just">
                        <a:lnSpc>
                          <a:spcPts val="1600"/>
                        </a:lnSpc>
                      </a:pPr>
                      <a:r>
                        <a:rPr lang="en-US" sz="1050" b="0" dirty="0">
                          <a:effectLst/>
                        </a:rPr>
                        <a:t>The user enters the correct username and password in the prompted position and clicks the login button</a:t>
                      </a:r>
                      <a:endParaRPr lang="zh-CN" sz="1050" b="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The system automatically jumps to the main interface from the login page, and lists the function menu according to the user group</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a:effectLst/>
                        </a:rPr>
                        <a:t>Login successful and menu loaded successfully</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a:effectLst/>
                        </a:rPr>
                        <a:t>Successful function implementation</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4969714"/>
                  </a:ext>
                </a:extLst>
              </a:tr>
              <a:tr h="1212726">
                <a:tc>
                  <a:txBody>
                    <a:bodyPr/>
                    <a:lstStyle/>
                    <a:p>
                      <a:pPr algn="just">
                        <a:lnSpc>
                          <a:spcPts val="1600"/>
                        </a:lnSpc>
                      </a:pPr>
                      <a:r>
                        <a:rPr lang="en-US" sz="1050" b="0" dirty="0">
                          <a:effectLst/>
                        </a:rPr>
                        <a:t>Users click forget password connection, input personal name and mobile phone number, and then click the confirm button</a:t>
                      </a:r>
                      <a:endParaRPr lang="zh-CN" sz="1050" b="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a:effectLst/>
                        </a:rPr>
                        <a:t>The user receives the message confirming the modification and enters the correct verification code to successfully modify the password</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a:effectLst/>
                        </a:rPr>
                        <a:t>Modify successfully and give feedback to the user.</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a:effectLst/>
                        </a:rPr>
                        <a:t>Successful function implementation</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85354152"/>
                  </a:ext>
                </a:extLst>
              </a:tr>
              <a:tr h="802913">
                <a:tc>
                  <a:txBody>
                    <a:bodyPr/>
                    <a:lstStyle/>
                    <a:p>
                      <a:pPr algn="just">
                        <a:lnSpc>
                          <a:spcPts val="1600"/>
                        </a:lnSpc>
                      </a:pPr>
                      <a:r>
                        <a:rPr lang="en-US" sz="1050" b="0" dirty="0">
                          <a:effectLst/>
                        </a:rPr>
                        <a:t>The user entered the wrong username or password and click the login button</a:t>
                      </a:r>
                      <a:endParaRPr lang="zh-CN" sz="1050" b="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The system prompts the input error and feeds back the number of remaining input attempts to the user</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a:effectLst/>
                        </a:rPr>
                        <a:t>Same as expected</a:t>
                      </a:r>
                      <a:endParaRPr lang="zh-CN" sz="105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tc>
                  <a:txBody>
                    <a:bodyPr/>
                    <a:lstStyle/>
                    <a:p>
                      <a:pPr algn="just">
                        <a:lnSpc>
                          <a:spcPts val="1600"/>
                        </a:lnSpc>
                      </a:pPr>
                      <a:r>
                        <a:rPr lang="en-US" sz="1050" dirty="0">
                          <a:effectLst/>
                        </a:rPr>
                        <a:t>Successful function implementation</a:t>
                      </a:r>
                      <a:endParaRPr lang="zh-CN" sz="1050" dirty="0">
                        <a:effectLst/>
                        <a:latin typeface="Georgia" panose="02040502050405020303"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44708495"/>
                  </a:ext>
                </a:extLst>
              </a:tr>
            </a:tbl>
          </a:graphicData>
        </a:graphic>
      </p:graphicFrame>
      <p:pic>
        <p:nvPicPr>
          <p:cNvPr id="11" name="图片 10">
            <a:extLst>
              <a:ext uri="{FF2B5EF4-FFF2-40B4-BE49-F238E27FC236}">
                <a16:creationId xmlns:a16="http://schemas.microsoft.com/office/drawing/2014/main" id="{106A3B79-A980-4199-81EB-B6E20148A210}"/>
              </a:ext>
            </a:extLst>
          </p:cNvPr>
          <p:cNvPicPr>
            <a:picLocks noChangeAspect="1"/>
          </p:cNvPicPr>
          <p:nvPr/>
        </p:nvPicPr>
        <p:blipFill>
          <a:blip r:embed="rId3"/>
          <a:stretch>
            <a:fillRect/>
          </a:stretch>
        </p:blipFill>
        <p:spPr>
          <a:xfrm>
            <a:off x="11167588" y="-14123"/>
            <a:ext cx="761060" cy="706273"/>
          </a:xfrm>
          <a:prstGeom prst="rect">
            <a:avLst/>
          </a:prstGeom>
        </p:spPr>
      </p:pic>
    </p:spTree>
    <p:extLst>
      <p:ext uri="{BB962C8B-B14F-4D97-AF65-F5344CB8AC3E}">
        <p14:creationId xmlns:p14="http://schemas.microsoft.com/office/powerpoint/2010/main" val="25707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9E2493CE-12F9-4415-8520-0C8ACB4944D4}"/>
              </a:ext>
            </a:extLst>
          </p:cNvPr>
          <p:cNvSpPr txBox="1"/>
          <p:nvPr/>
        </p:nvSpPr>
        <p:spPr>
          <a:xfrm>
            <a:off x="4341903" y="2017034"/>
            <a:ext cx="7776864" cy="2585323"/>
          </a:xfrm>
          <a:prstGeom prst="rect">
            <a:avLst/>
          </a:prstGeom>
          <a:noFill/>
        </p:spPr>
        <p:txBody>
          <a:bodyPr wrap="square">
            <a:spAutoFit/>
          </a:bodyPr>
          <a:lstStyle/>
          <a:p>
            <a:pPr algn="ctr" eaLnBrk="0" hangingPunct="0">
              <a:buFontTx/>
              <a:buNone/>
              <a:defRPr/>
            </a:pPr>
            <a:r>
              <a:rPr lang="en-US" altLang="zh-CN" sz="5400" b="1" spc="300" dirty="0">
                <a:latin typeface="微软雅黑" panose="020B0503020204020204" pitchFamily="34" charset="-122"/>
                <a:ea typeface="微软雅黑" panose="020B0503020204020204" pitchFamily="34" charset="-122"/>
              </a:rPr>
              <a:t>VII. Summary </a:t>
            </a:r>
          </a:p>
          <a:p>
            <a:pPr algn="ctr" eaLnBrk="0" hangingPunct="0">
              <a:buFontTx/>
              <a:buNone/>
              <a:defRPr/>
            </a:pPr>
            <a:r>
              <a:rPr lang="en-US" altLang="zh-CN" sz="5400" b="1" spc="300" dirty="0">
                <a:latin typeface="微软雅黑" panose="020B0503020204020204" pitchFamily="34" charset="-122"/>
                <a:ea typeface="微软雅黑" panose="020B0503020204020204" pitchFamily="34" charset="-122"/>
              </a:rPr>
              <a:t>      and </a:t>
            </a:r>
          </a:p>
          <a:p>
            <a:pPr algn="ctr" eaLnBrk="0" hangingPunct="0">
              <a:buFontTx/>
              <a:buNone/>
              <a:defRPr/>
            </a:pPr>
            <a:r>
              <a:rPr lang="en-US" altLang="zh-CN" sz="5400" b="1" spc="300" dirty="0">
                <a:latin typeface="微软雅黑" panose="020B0503020204020204" pitchFamily="34" charset="-122"/>
                <a:ea typeface="微软雅黑" panose="020B0503020204020204" pitchFamily="34" charset="-122"/>
              </a:rPr>
              <a:t>     Prospect</a:t>
            </a:r>
          </a:p>
        </p:txBody>
      </p:sp>
      <p:pic>
        <p:nvPicPr>
          <p:cNvPr id="5" name="图片 4">
            <a:extLst>
              <a:ext uri="{FF2B5EF4-FFF2-40B4-BE49-F238E27FC236}">
                <a16:creationId xmlns:a16="http://schemas.microsoft.com/office/drawing/2014/main" id="{F47836F4-CF52-4CF9-BC95-C3C23DE63FA4}"/>
              </a:ext>
            </a:extLst>
          </p:cNvPr>
          <p:cNvPicPr>
            <a:picLocks noChangeAspect="1"/>
          </p:cNvPicPr>
          <p:nvPr/>
        </p:nvPicPr>
        <p:blipFill>
          <a:blip r:embed="rId4"/>
          <a:stretch>
            <a:fillRect/>
          </a:stretch>
        </p:blipFill>
        <p:spPr>
          <a:xfrm>
            <a:off x="10600771" y="93497"/>
            <a:ext cx="1543162" cy="1432074"/>
          </a:xfrm>
          <a:prstGeom prst="rect">
            <a:avLst/>
          </a:prstGeom>
        </p:spPr>
      </p:pic>
    </p:spTree>
    <p:extLst>
      <p:ext uri="{BB962C8B-B14F-4D97-AF65-F5344CB8AC3E}">
        <p14:creationId xmlns:p14="http://schemas.microsoft.com/office/powerpoint/2010/main" val="4053680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795F594C-A21B-4220-86E0-E079581218F5}"/>
              </a:ext>
            </a:extLst>
          </p:cNvPr>
          <p:cNvGrpSpPr/>
          <p:nvPr/>
        </p:nvGrpSpPr>
        <p:grpSpPr>
          <a:xfrm>
            <a:off x="0" y="-100013"/>
            <a:ext cx="12192000" cy="792163"/>
            <a:chOff x="0" y="-100013"/>
            <a:chExt cx="12192000" cy="792163"/>
          </a:xfrm>
        </p:grpSpPr>
        <p:sp>
          <p:nvSpPr>
            <p:cNvPr id="9" name="矩形 8">
              <a:extLst>
                <a:ext uri="{FF2B5EF4-FFF2-40B4-BE49-F238E27FC236}">
                  <a16:creationId xmlns:a16="http://schemas.microsoft.com/office/drawing/2014/main" id="{F1B5EE2B-5235-464A-AED1-62B8EF85A189}"/>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10" name="矩形 9">
              <a:extLst>
                <a:ext uri="{FF2B5EF4-FFF2-40B4-BE49-F238E27FC236}">
                  <a16:creationId xmlns:a16="http://schemas.microsoft.com/office/drawing/2014/main" id="{CBBF6A83-D6D5-47B2-BB81-C122F06DDB57}"/>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Seven Summary and Prospect</a:t>
              </a:r>
              <a:endParaRPr lang="zh-HK" altLang="en-US" sz="4000" dirty="0">
                <a:solidFill>
                  <a:schemeClr val="tx1"/>
                </a:solidFill>
              </a:endParaRPr>
            </a:p>
          </p:txBody>
        </p:sp>
      </p:grpSp>
      <p:sp>
        <p:nvSpPr>
          <p:cNvPr id="2" name="矩形 1">
            <a:extLst>
              <a:ext uri="{FF2B5EF4-FFF2-40B4-BE49-F238E27FC236}">
                <a16:creationId xmlns:a16="http://schemas.microsoft.com/office/drawing/2014/main" id="{BD661469-6AD2-47CB-AF44-AFD439BB15CF}"/>
              </a:ext>
            </a:extLst>
          </p:cNvPr>
          <p:cNvSpPr/>
          <p:nvPr/>
        </p:nvSpPr>
        <p:spPr>
          <a:xfrm>
            <a:off x="407368" y="2060848"/>
            <a:ext cx="2736304" cy="523220"/>
          </a:xfrm>
          <a:prstGeom prst="rect">
            <a:avLst/>
          </a:prstGeom>
          <a:noFill/>
        </p:spPr>
        <p:txBody>
          <a:bodyPr wrap="squar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Receiving Project</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3" name="矩形 2">
            <a:extLst>
              <a:ext uri="{FF2B5EF4-FFF2-40B4-BE49-F238E27FC236}">
                <a16:creationId xmlns:a16="http://schemas.microsoft.com/office/drawing/2014/main" id="{D5BF8140-AA0C-486E-9E5F-67CCCF141D96}"/>
              </a:ext>
            </a:extLst>
          </p:cNvPr>
          <p:cNvSpPr/>
          <p:nvPr/>
        </p:nvSpPr>
        <p:spPr>
          <a:xfrm>
            <a:off x="407368" y="836340"/>
            <a:ext cx="292881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cap="none" spc="0" dirty="0">
                <a:ln/>
                <a:solidFill>
                  <a:schemeClr val="accent4"/>
                </a:solidFill>
                <a:effectLst/>
              </a:rPr>
              <a:t>Summary</a:t>
            </a:r>
          </a:p>
        </p:txBody>
      </p:sp>
      <p:sp>
        <p:nvSpPr>
          <p:cNvPr id="6" name="箭头: 右 5">
            <a:extLst>
              <a:ext uri="{FF2B5EF4-FFF2-40B4-BE49-F238E27FC236}">
                <a16:creationId xmlns:a16="http://schemas.microsoft.com/office/drawing/2014/main" id="{3BA2B49D-5767-4751-A4AE-5C5B539C8A35}"/>
              </a:ext>
            </a:extLst>
          </p:cNvPr>
          <p:cNvSpPr/>
          <p:nvPr/>
        </p:nvSpPr>
        <p:spPr>
          <a:xfrm>
            <a:off x="3431704" y="206084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076293E-DFA8-417E-9C36-ADD5D971DAEC}"/>
              </a:ext>
            </a:extLst>
          </p:cNvPr>
          <p:cNvSpPr/>
          <p:nvPr/>
        </p:nvSpPr>
        <p:spPr>
          <a:xfrm>
            <a:off x="4698144" y="2060848"/>
            <a:ext cx="3312368" cy="523220"/>
          </a:xfrm>
          <a:prstGeom prst="rect">
            <a:avLst/>
          </a:prstGeom>
          <a:noFill/>
        </p:spPr>
        <p:txBody>
          <a:bodyPr wrap="squar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Requirement Analysis</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5BE481F1-8D7C-4A1F-89E2-E4166A8D22A4}"/>
              </a:ext>
            </a:extLst>
          </p:cNvPr>
          <p:cNvSpPr/>
          <p:nvPr/>
        </p:nvSpPr>
        <p:spPr>
          <a:xfrm>
            <a:off x="9746329" y="2086387"/>
            <a:ext cx="1164728" cy="523220"/>
          </a:xfrm>
          <a:prstGeom prst="rect">
            <a:avLst/>
          </a:prstGeom>
          <a:noFill/>
        </p:spPr>
        <p:txBody>
          <a:bodyPr wrap="squar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Design</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13" name="箭头: 右 12">
            <a:extLst>
              <a:ext uri="{FF2B5EF4-FFF2-40B4-BE49-F238E27FC236}">
                <a16:creationId xmlns:a16="http://schemas.microsoft.com/office/drawing/2014/main" id="{3FE06425-4C62-49C4-BAFE-A81AA3A4D004}"/>
              </a:ext>
            </a:extLst>
          </p:cNvPr>
          <p:cNvSpPr/>
          <p:nvPr/>
        </p:nvSpPr>
        <p:spPr>
          <a:xfrm>
            <a:off x="8400256" y="209943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59CF5EF1-0828-49A0-9932-99AA7E848A9C}"/>
              </a:ext>
            </a:extLst>
          </p:cNvPr>
          <p:cNvSpPr/>
          <p:nvPr/>
        </p:nvSpPr>
        <p:spPr>
          <a:xfrm>
            <a:off x="10076665" y="2924944"/>
            <a:ext cx="504056" cy="1008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6C9C263-5688-4364-80C3-A728E32479DD}"/>
              </a:ext>
            </a:extLst>
          </p:cNvPr>
          <p:cNvSpPr/>
          <p:nvPr/>
        </p:nvSpPr>
        <p:spPr>
          <a:xfrm>
            <a:off x="9048328" y="4248393"/>
            <a:ext cx="2808312" cy="523220"/>
          </a:xfrm>
          <a:prstGeom prst="rect">
            <a:avLst/>
          </a:prstGeom>
          <a:noFill/>
        </p:spPr>
        <p:txBody>
          <a:bodyPr wrap="squar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Implementation</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18" name="箭头: 右 17">
            <a:extLst>
              <a:ext uri="{FF2B5EF4-FFF2-40B4-BE49-F238E27FC236}">
                <a16:creationId xmlns:a16="http://schemas.microsoft.com/office/drawing/2014/main" id="{2BF722CB-1BF9-470D-A667-6095335A283B}"/>
              </a:ext>
            </a:extLst>
          </p:cNvPr>
          <p:cNvSpPr/>
          <p:nvPr/>
        </p:nvSpPr>
        <p:spPr>
          <a:xfrm rot="10800000">
            <a:off x="7911052" y="42676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6F2A4F9-4EE7-4BDC-92C6-81631EFF09C2}"/>
              </a:ext>
            </a:extLst>
          </p:cNvPr>
          <p:cNvSpPr/>
          <p:nvPr/>
        </p:nvSpPr>
        <p:spPr>
          <a:xfrm>
            <a:off x="5735960" y="4267687"/>
            <a:ext cx="1951642" cy="523220"/>
          </a:xfrm>
          <a:prstGeom prst="rect">
            <a:avLst/>
          </a:prstGeom>
          <a:noFill/>
        </p:spPr>
        <p:txBody>
          <a:bodyPr wrap="squar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System Test</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20" name="矩形 19">
            <a:extLst>
              <a:ext uri="{FF2B5EF4-FFF2-40B4-BE49-F238E27FC236}">
                <a16:creationId xmlns:a16="http://schemas.microsoft.com/office/drawing/2014/main" id="{0A606721-C2EB-417B-9149-91F0720F9BA9}"/>
              </a:ext>
            </a:extLst>
          </p:cNvPr>
          <p:cNvSpPr/>
          <p:nvPr/>
        </p:nvSpPr>
        <p:spPr>
          <a:xfrm>
            <a:off x="1383189" y="4312521"/>
            <a:ext cx="2736304" cy="523220"/>
          </a:xfrm>
          <a:prstGeom prst="rect">
            <a:avLst/>
          </a:prstGeom>
          <a:noFill/>
        </p:spPr>
        <p:txBody>
          <a:bodyPr wrap="square" lIns="91440" tIns="45720" rIns="91440" bIns="45720">
            <a:spAutoFit/>
          </a:bodyPr>
          <a:lstStyle/>
          <a:p>
            <a:pPr algn="ctr"/>
            <a:r>
              <a:rPr lang="en-US" altLang="zh-CN" sz="2800" dirty="0">
                <a:ln w="0"/>
                <a:effectLst>
                  <a:outerShdw blurRad="38100" dist="19050" dir="2700000" algn="tl" rotWithShape="0">
                    <a:schemeClr val="dk1">
                      <a:alpha val="40000"/>
                    </a:schemeClr>
                  </a:outerShdw>
                </a:effectLst>
              </a:rPr>
              <a:t>Thesis &amp; Report</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21" name="箭头: 右 20">
            <a:extLst>
              <a:ext uri="{FF2B5EF4-FFF2-40B4-BE49-F238E27FC236}">
                <a16:creationId xmlns:a16="http://schemas.microsoft.com/office/drawing/2014/main" id="{6FA6CC3E-5961-4452-8F84-F9F139A0DE8F}"/>
              </a:ext>
            </a:extLst>
          </p:cNvPr>
          <p:cNvSpPr/>
          <p:nvPr/>
        </p:nvSpPr>
        <p:spPr>
          <a:xfrm rot="10800000">
            <a:off x="4441205" y="42869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82BDC90A-3AB6-4C47-A523-4D95731A96E0}"/>
              </a:ext>
            </a:extLst>
          </p:cNvPr>
          <p:cNvPicPr>
            <a:picLocks noChangeAspect="1"/>
          </p:cNvPicPr>
          <p:nvPr/>
        </p:nvPicPr>
        <p:blipFill>
          <a:blip r:embed="rId3"/>
          <a:stretch>
            <a:fillRect/>
          </a:stretch>
        </p:blipFill>
        <p:spPr>
          <a:xfrm>
            <a:off x="11167588" y="-14123"/>
            <a:ext cx="761060" cy="706273"/>
          </a:xfrm>
          <a:prstGeom prst="rect">
            <a:avLst/>
          </a:prstGeom>
        </p:spPr>
      </p:pic>
    </p:spTree>
    <p:extLst>
      <p:ext uri="{BB962C8B-B14F-4D97-AF65-F5344CB8AC3E}">
        <p14:creationId xmlns:p14="http://schemas.microsoft.com/office/powerpoint/2010/main" val="687442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795F594C-A21B-4220-86E0-E079581218F5}"/>
              </a:ext>
            </a:extLst>
          </p:cNvPr>
          <p:cNvGrpSpPr/>
          <p:nvPr/>
        </p:nvGrpSpPr>
        <p:grpSpPr>
          <a:xfrm>
            <a:off x="0" y="-100013"/>
            <a:ext cx="12192000" cy="792163"/>
            <a:chOff x="0" y="-100013"/>
            <a:chExt cx="12192000" cy="792163"/>
          </a:xfrm>
        </p:grpSpPr>
        <p:sp>
          <p:nvSpPr>
            <p:cNvPr id="9" name="矩形 8">
              <a:extLst>
                <a:ext uri="{FF2B5EF4-FFF2-40B4-BE49-F238E27FC236}">
                  <a16:creationId xmlns:a16="http://schemas.microsoft.com/office/drawing/2014/main" id="{F1B5EE2B-5235-464A-AED1-62B8EF85A189}"/>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10" name="矩形 9">
              <a:extLst>
                <a:ext uri="{FF2B5EF4-FFF2-40B4-BE49-F238E27FC236}">
                  <a16:creationId xmlns:a16="http://schemas.microsoft.com/office/drawing/2014/main" id="{CBBF6A83-D6D5-47B2-BB81-C122F06DDB57}"/>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Seven Summary and Prospect</a:t>
              </a:r>
              <a:endParaRPr lang="zh-HK" altLang="en-US" sz="4000" dirty="0">
                <a:solidFill>
                  <a:schemeClr val="tx1"/>
                </a:solidFill>
              </a:endParaRPr>
            </a:p>
          </p:txBody>
        </p:sp>
      </p:grpSp>
      <p:sp>
        <p:nvSpPr>
          <p:cNvPr id="3" name="矩形 2">
            <a:extLst>
              <a:ext uri="{FF2B5EF4-FFF2-40B4-BE49-F238E27FC236}">
                <a16:creationId xmlns:a16="http://schemas.microsoft.com/office/drawing/2014/main" id="{D5BF8140-AA0C-486E-9E5F-67CCCF141D96}"/>
              </a:ext>
            </a:extLst>
          </p:cNvPr>
          <p:cNvSpPr/>
          <p:nvPr/>
        </p:nvSpPr>
        <p:spPr>
          <a:xfrm>
            <a:off x="526921" y="836340"/>
            <a:ext cx="268971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cap="none" spc="0" dirty="0">
                <a:ln/>
                <a:solidFill>
                  <a:schemeClr val="accent4"/>
                </a:solidFill>
                <a:effectLst/>
              </a:rPr>
              <a:t>Prospect</a:t>
            </a:r>
          </a:p>
        </p:txBody>
      </p:sp>
      <p:pic>
        <p:nvPicPr>
          <p:cNvPr id="5" name="图片 4">
            <a:extLst>
              <a:ext uri="{FF2B5EF4-FFF2-40B4-BE49-F238E27FC236}">
                <a16:creationId xmlns:a16="http://schemas.microsoft.com/office/drawing/2014/main" id="{7A68702E-3E3F-4B54-9B4A-C50D4E2EBC8E}"/>
              </a:ext>
            </a:extLst>
          </p:cNvPr>
          <p:cNvPicPr>
            <a:picLocks noChangeAspect="1"/>
          </p:cNvPicPr>
          <p:nvPr/>
        </p:nvPicPr>
        <p:blipFill>
          <a:blip r:embed="rId3"/>
          <a:stretch>
            <a:fillRect/>
          </a:stretch>
        </p:blipFill>
        <p:spPr>
          <a:xfrm>
            <a:off x="3605958" y="1469171"/>
            <a:ext cx="1979150" cy="1979150"/>
          </a:xfrm>
          <a:prstGeom prst="rect">
            <a:avLst/>
          </a:prstGeom>
        </p:spPr>
      </p:pic>
      <p:sp>
        <p:nvSpPr>
          <p:cNvPr id="7" name="文本框 6">
            <a:extLst>
              <a:ext uri="{FF2B5EF4-FFF2-40B4-BE49-F238E27FC236}">
                <a16:creationId xmlns:a16="http://schemas.microsoft.com/office/drawing/2014/main" id="{264586FA-F751-4CEA-AF87-993D74638AA5}"/>
              </a:ext>
            </a:extLst>
          </p:cNvPr>
          <p:cNvSpPr txBox="1"/>
          <p:nvPr/>
        </p:nvSpPr>
        <p:spPr>
          <a:xfrm>
            <a:off x="839416" y="2060848"/>
            <a:ext cx="2952328" cy="1015663"/>
          </a:xfrm>
          <a:prstGeom prst="rect">
            <a:avLst/>
          </a:prstGeom>
          <a:noFill/>
        </p:spPr>
        <p:txBody>
          <a:bodyPr wrap="square" rtlCol="0">
            <a:spAutoFit/>
          </a:bodyPr>
          <a:lstStyle/>
          <a:p>
            <a:r>
              <a:rPr lang="en-US" altLang="zh-CN" sz="2000" b="1" kern="100" dirty="0">
                <a:latin typeface="Georgia" panose="02040502050405020303" pitchFamily="18" charset="0"/>
                <a:ea typeface="宋体" panose="02010600030101010101" pitchFamily="2" charset="-122"/>
              </a:rPr>
              <a:t>1. Enrich the diversity of parent function client</a:t>
            </a:r>
            <a:endParaRPr lang="zh-CN" altLang="en-US" sz="2000" b="1" kern="100" dirty="0">
              <a:latin typeface="Georgia" panose="02040502050405020303" pitchFamily="18" charset="0"/>
              <a:ea typeface="宋体" panose="02010600030101010101" pitchFamily="2" charset="-122"/>
            </a:endParaRPr>
          </a:p>
        </p:txBody>
      </p:sp>
      <p:sp>
        <p:nvSpPr>
          <p:cNvPr id="22" name="文本框 21">
            <a:extLst>
              <a:ext uri="{FF2B5EF4-FFF2-40B4-BE49-F238E27FC236}">
                <a16:creationId xmlns:a16="http://schemas.microsoft.com/office/drawing/2014/main" id="{88012BEA-5CEE-46C3-A8D9-E28CA87120A6}"/>
              </a:ext>
            </a:extLst>
          </p:cNvPr>
          <p:cNvSpPr txBox="1"/>
          <p:nvPr/>
        </p:nvSpPr>
        <p:spPr>
          <a:xfrm>
            <a:off x="911424" y="3958527"/>
            <a:ext cx="2808312" cy="1938992"/>
          </a:xfrm>
          <a:prstGeom prst="rect">
            <a:avLst/>
          </a:prstGeom>
          <a:noFill/>
        </p:spPr>
        <p:txBody>
          <a:bodyPr wrap="square" rtlCol="0">
            <a:spAutoFit/>
          </a:bodyPr>
          <a:lstStyle/>
          <a:p>
            <a:r>
              <a:rPr lang="en-US" altLang="zh-CN" sz="2000" b="1" kern="100" dirty="0">
                <a:latin typeface="Georgia" panose="02040502050405020303" pitchFamily="18" charset="0"/>
                <a:ea typeface="宋体" panose="02010600030101010101" pitchFamily="2" charset="-122"/>
              </a:rPr>
              <a:t>2. Use DDBMS (Distributed database management system) architecture.</a:t>
            </a:r>
            <a:endParaRPr lang="zh-CN" altLang="en-US" sz="2000" b="1" kern="100" dirty="0">
              <a:latin typeface="Georgia" panose="02040502050405020303" pitchFamily="18" charset="0"/>
              <a:ea typeface="宋体" panose="02010600030101010101" pitchFamily="2" charset="-122"/>
            </a:endParaRPr>
          </a:p>
        </p:txBody>
      </p:sp>
      <p:pic>
        <p:nvPicPr>
          <p:cNvPr id="1026" name="Picture 2">
            <a:extLst>
              <a:ext uri="{FF2B5EF4-FFF2-40B4-BE49-F238E27FC236}">
                <a16:creationId xmlns:a16="http://schemas.microsoft.com/office/drawing/2014/main" id="{32ED68FC-8270-40EB-B7E8-BD60B6929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6" y="3408187"/>
            <a:ext cx="4608512" cy="3072341"/>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14B5FB83-8346-4C33-B879-0E3025484037}"/>
              </a:ext>
            </a:extLst>
          </p:cNvPr>
          <p:cNvSpPr txBox="1"/>
          <p:nvPr/>
        </p:nvSpPr>
        <p:spPr>
          <a:xfrm>
            <a:off x="6606894" y="934976"/>
            <a:ext cx="5544616" cy="707886"/>
          </a:xfrm>
          <a:prstGeom prst="rect">
            <a:avLst/>
          </a:prstGeom>
          <a:noFill/>
        </p:spPr>
        <p:txBody>
          <a:bodyPr wrap="square" rtlCol="0">
            <a:spAutoFit/>
          </a:bodyPr>
          <a:lstStyle/>
          <a:p>
            <a:r>
              <a:rPr lang="en-US" altLang="zh-CN" sz="2000" b="1" kern="100" dirty="0">
                <a:latin typeface="Georgia" panose="02040502050405020303" pitchFamily="18" charset="0"/>
                <a:ea typeface="宋体" panose="02010600030101010101" pitchFamily="2" charset="-122"/>
              </a:rPr>
              <a:t>3. Use Redis cache technology to reduce system query time</a:t>
            </a:r>
            <a:endParaRPr lang="zh-CN" altLang="en-US" sz="2000" b="1" kern="100" dirty="0">
              <a:latin typeface="Georgia" panose="02040502050405020303" pitchFamily="18" charset="0"/>
              <a:ea typeface="宋体" panose="02010600030101010101" pitchFamily="2" charset="-122"/>
            </a:endParaRPr>
          </a:p>
        </p:txBody>
      </p:sp>
      <p:pic>
        <p:nvPicPr>
          <p:cNvPr id="1028" name="Picture 4">
            <a:extLst>
              <a:ext uri="{FF2B5EF4-FFF2-40B4-BE49-F238E27FC236}">
                <a16:creationId xmlns:a16="http://schemas.microsoft.com/office/drawing/2014/main" id="{768BDB60-4DB9-438C-B1BA-C83AB23CB7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7336" y="1651948"/>
            <a:ext cx="3425248" cy="502447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B17EC7CB-549E-4AB4-8896-DF7BEBABD2BD}"/>
              </a:ext>
            </a:extLst>
          </p:cNvPr>
          <p:cNvPicPr>
            <a:picLocks noChangeAspect="1"/>
          </p:cNvPicPr>
          <p:nvPr/>
        </p:nvPicPr>
        <p:blipFill>
          <a:blip r:embed="rId6"/>
          <a:stretch>
            <a:fillRect/>
          </a:stretch>
        </p:blipFill>
        <p:spPr>
          <a:xfrm>
            <a:off x="11167588" y="-14123"/>
            <a:ext cx="761060" cy="706273"/>
          </a:xfrm>
          <a:prstGeom prst="rect">
            <a:avLst/>
          </a:prstGeom>
        </p:spPr>
      </p:pic>
    </p:spTree>
    <p:extLst>
      <p:ext uri="{BB962C8B-B14F-4D97-AF65-F5344CB8AC3E}">
        <p14:creationId xmlns:p14="http://schemas.microsoft.com/office/powerpoint/2010/main" val="1592006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矩形 276"/>
          <p:cNvSpPr/>
          <p:nvPr/>
        </p:nvSpPr>
        <p:spPr>
          <a:xfrm>
            <a:off x="0" y="1773238"/>
            <a:ext cx="9131300" cy="2339975"/>
          </a:xfrm>
          <a:prstGeom prst="rect">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sp>
        <p:nvSpPr>
          <p:cNvPr id="278" name="文本框 277"/>
          <p:cNvSpPr txBox="1"/>
          <p:nvPr/>
        </p:nvSpPr>
        <p:spPr>
          <a:xfrm>
            <a:off x="722312" y="1754912"/>
            <a:ext cx="6727825" cy="1323439"/>
          </a:xfrm>
          <a:prstGeom prst="rect">
            <a:avLst/>
          </a:prstGeom>
          <a:noFill/>
        </p:spPr>
        <p:txBody>
          <a:bodyPr>
            <a:spAutoFit/>
          </a:bodyPr>
          <a:lstStyle/>
          <a:p>
            <a:pPr algn="ctr" eaLnBrk="0" hangingPunct="0">
              <a:buFontTx/>
              <a:buNone/>
              <a:defRPr/>
            </a:pPr>
            <a:r>
              <a:rPr lang="en-US" altLang="zh-CN" sz="8000" b="1" spc="300" dirty="0">
                <a:solidFill>
                  <a:schemeClr val="bg1"/>
                </a:solidFill>
                <a:latin typeface="微软雅黑" panose="020B0503020204020204" pitchFamily="34" charset="-122"/>
                <a:ea typeface="微软雅黑" panose="020B0503020204020204" pitchFamily="34" charset="-122"/>
              </a:rPr>
              <a:t>Thank you!</a:t>
            </a:r>
          </a:p>
        </p:txBody>
      </p:sp>
      <p:pic>
        <p:nvPicPr>
          <p:cNvPr id="2869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13" y="146050"/>
            <a:ext cx="2286000" cy="665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287">
            <a:extLst>
              <a:ext uri="{FF2B5EF4-FFF2-40B4-BE49-F238E27FC236}">
                <a16:creationId xmlns:a16="http://schemas.microsoft.com/office/drawing/2014/main" id="{D124D3BF-0F4C-4342-94E7-B612BB46904D}"/>
              </a:ext>
            </a:extLst>
          </p:cNvPr>
          <p:cNvSpPr txBox="1">
            <a:spLocks noChangeArrowheads="1"/>
          </p:cNvSpPr>
          <p:nvPr/>
        </p:nvSpPr>
        <p:spPr bwMode="auto">
          <a:xfrm>
            <a:off x="1543843" y="3075057"/>
            <a:ext cx="50847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dist"/>
            <a:r>
              <a:rPr lang="en-US" altLang="zh-CN" sz="2000" b="1" dirty="0">
                <a:solidFill>
                  <a:schemeClr val="bg1"/>
                </a:solidFill>
                <a:latin typeface="方正细倩简体" panose="03000509000000000000" pitchFamily="65" charset="-122"/>
                <a:ea typeface="方正细倩简体" panose="03000509000000000000" pitchFamily="65" charset="-122"/>
              </a:rPr>
              <a:t>Northeastern University</a:t>
            </a:r>
          </a:p>
          <a:p>
            <a:pPr algn="dist"/>
            <a:endParaRPr lang="zh-CN" altLang="en-US" sz="2000" dirty="0">
              <a:solidFill>
                <a:schemeClr val="bg1"/>
              </a:solidFill>
              <a:latin typeface="方正细倩简体" panose="03000509000000000000" pitchFamily="65" charset="-122"/>
              <a:ea typeface="方正细倩简体" panose="03000509000000000000" pitchFamily="65" charset="-122"/>
            </a:endParaRPr>
          </a:p>
        </p:txBody>
      </p:sp>
      <p:sp>
        <p:nvSpPr>
          <p:cNvPr id="21" name="文本框 287">
            <a:extLst>
              <a:ext uri="{FF2B5EF4-FFF2-40B4-BE49-F238E27FC236}">
                <a16:creationId xmlns:a16="http://schemas.microsoft.com/office/drawing/2014/main" id="{BE2E92BA-9B51-44D0-B0E2-B3184692EACF}"/>
              </a:ext>
            </a:extLst>
          </p:cNvPr>
          <p:cNvSpPr txBox="1">
            <a:spLocks noChangeArrowheads="1"/>
          </p:cNvSpPr>
          <p:nvPr/>
        </p:nvSpPr>
        <p:spPr bwMode="auto">
          <a:xfrm>
            <a:off x="1443275" y="3561184"/>
            <a:ext cx="52858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dist"/>
            <a:r>
              <a:rPr lang="en-US" altLang="zh-CN" sz="2000" b="1" dirty="0">
                <a:solidFill>
                  <a:schemeClr val="bg1"/>
                </a:solidFill>
                <a:latin typeface="方正细倩简体" panose="03000509000000000000" pitchFamily="65" charset="-122"/>
                <a:ea typeface="方正细倩简体" panose="03000509000000000000" pitchFamily="65" charset="-122"/>
              </a:rPr>
              <a:t>Software Engineering(International (English))</a:t>
            </a:r>
          </a:p>
          <a:p>
            <a:pPr algn="dist"/>
            <a:endParaRPr lang="zh-CN" altLang="en-US" sz="2000" dirty="0">
              <a:solidFill>
                <a:schemeClr val="bg1"/>
              </a:solidFill>
              <a:latin typeface="方正细倩简体" panose="03000509000000000000" pitchFamily="65" charset="-122"/>
              <a:ea typeface="方正细倩简体" panose="03000509000000000000" pitchFamily="65" charset="-122"/>
            </a:endParaRPr>
          </a:p>
        </p:txBody>
      </p:sp>
      <p:grpSp>
        <p:nvGrpSpPr>
          <p:cNvPr id="22" name="组合 7344">
            <a:extLst>
              <a:ext uri="{FF2B5EF4-FFF2-40B4-BE49-F238E27FC236}">
                <a16:creationId xmlns:a16="http://schemas.microsoft.com/office/drawing/2014/main" id="{F897B17A-42B7-4699-A97B-2BCC90BCC837}"/>
              </a:ext>
            </a:extLst>
          </p:cNvPr>
          <p:cNvGrpSpPr/>
          <p:nvPr/>
        </p:nvGrpSpPr>
        <p:grpSpPr bwMode="auto">
          <a:xfrm>
            <a:off x="1053555" y="4581128"/>
            <a:ext cx="1685156" cy="577513"/>
            <a:chOff x="263352" y="4288688"/>
            <a:chExt cx="1684820" cy="504057"/>
          </a:xfrm>
        </p:grpSpPr>
        <p:sp>
          <p:nvSpPr>
            <p:cNvPr id="23" name="圆角矩形 7343">
              <a:extLst>
                <a:ext uri="{FF2B5EF4-FFF2-40B4-BE49-F238E27FC236}">
                  <a16:creationId xmlns:a16="http://schemas.microsoft.com/office/drawing/2014/main" id="{87319D42-E8CB-4103-9290-9743DD6ADCF6}"/>
                </a:ext>
              </a:extLst>
            </p:cNvPr>
            <p:cNvSpPr/>
            <p:nvPr/>
          </p:nvSpPr>
          <p:spPr>
            <a:xfrm>
              <a:off x="263352" y="4288688"/>
              <a:ext cx="1684820" cy="504057"/>
            </a:xfrm>
            <a:prstGeom prst="roundRect">
              <a:avLst>
                <a:gd name="adj" fmla="val 25040"/>
              </a:avLst>
            </a:prstGeom>
            <a:solidFill>
              <a:srgbClr val="E74E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dirty="0">
                  <a:latin typeface="微软雅黑" panose="020B0503020204020204" pitchFamily="34" charset="-122"/>
                  <a:ea typeface="微软雅黑" panose="020B0503020204020204" pitchFamily="34" charset="-122"/>
                </a:rPr>
                <a:t>Respondent</a:t>
              </a:r>
              <a:endParaRPr lang="zh-CN" altLang="en-US" dirty="0">
                <a:latin typeface="微软雅黑" panose="020B0503020204020204" pitchFamily="34" charset="-122"/>
                <a:ea typeface="微软雅黑" panose="020B0503020204020204" pitchFamily="34" charset="-122"/>
              </a:endParaRPr>
            </a:p>
          </p:txBody>
        </p:sp>
        <p:sp>
          <p:nvSpPr>
            <p:cNvPr id="24" name="圆角矩形 280">
              <a:extLst>
                <a:ext uri="{FF2B5EF4-FFF2-40B4-BE49-F238E27FC236}">
                  <a16:creationId xmlns:a16="http://schemas.microsoft.com/office/drawing/2014/main" id="{241B4733-9E50-41CA-83BA-592363C9F78B}"/>
                </a:ext>
              </a:extLst>
            </p:cNvPr>
            <p:cNvSpPr/>
            <p:nvPr/>
          </p:nvSpPr>
          <p:spPr>
            <a:xfrm>
              <a:off x="334774" y="4357924"/>
              <a:ext cx="1541404" cy="385166"/>
            </a:xfrm>
            <a:prstGeom prst="roundRect">
              <a:avLst>
                <a:gd name="adj" fmla="val 25040"/>
              </a:avLst>
            </a:prstGeom>
            <a:no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25" name="文本框 24">
            <a:extLst>
              <a:ext uri="{FF2B5EF4-FFF2-40B4-BE49-F238E27FC236}">
                <a16:creationId xmlns:a16="http://schemas.microsoft.com/office/drawing/2014/main" id="{F5AA692E-B477-4A7E-B376-93F7117D98A3}"/>
              </a:ext>
            </a:extLst>
          </p:cNvPr>
          <p:cNvSpPr txBox="1"/>
          <p:nvPr/>
        </p:nvSpPr>
        <p:spPr>
          <a:xfrm>
            <a:off x="2845074" y="4726612"/>
            <a:ext cx="2222500" cy="369332"/>
          </a:xfrm>
          <a:prstGeom prst="rect">
            <a:avLst/>
          </a:prstGeom>
          <a:noFill/>
        </p:spPr>
        <p:txBody>
          <a:bodyPr>
            <a:spAutoFit/>
          </a:bodyPr>
          <a:lstStyle/>
          <a:p>
            <a:pPr eaLnBrk="0" hangingPunct="0">
              <a:buFontTx/>
              <a:buNone/>
              <a:defRPr/>
            </a:pPr>
            <a:r>
              <a:rPr lang="en-US" altLang="zh-CN" b="1" dirty="0">
                <a:solidFill>
                  <a:schemeClr val="tx1">
                    <a:lumMod val="75000"/>
                    <a:lumOff val="25000"/>
                  </a:schemeClr>
                </a:solidFill>
                <a:latin typeface="方正细倩简体" panose="03000509000000000000" pitchFamily="65" charset="-122"/>
                <a:ea typeface="方正细倩简体" panose="03000509000000000000" pitchFamily="65" charset="-122"/>
              </a:rPr>
              <a:t>Li Yuanshi</a:t>
            </a:r>
          </a:p>
        </p:txBody>
      </p:sp>
      <p:sp>
        <p:nvSpPr>
          <p:cNvPr id="26" name="文本框 25">
            <a:extLst>
              <a:ext uri="{FF2B5EF4-FFF2-40B4-BE49-F238E27FC236}">
                <a16:creationId xmlns:a16="http://schemas.microsoft.com/office/drawing/2014/main" id="{8AD9251E-3FD7-4651-A30F-14EC2551FE50}"/>
              </a:ext>
            </a:extLst>
          </p:cNvPr>
          <p:cNvSpPr txBox="1"/>
          <p:nvPr/>
        </p:nvSpPr>
        <p:spPr>
          <a:xfrm>
            <a:off x="6453945" y="4696436"/>
            <a:ext cx="1988318" cy="369332"/>
          </a:xfrm>
          <a:prstGeom prst="rect">
            <a:avLst/>
          </a:prstGeom>
          <a:noFill/>
        </p:spPr>
        <p:txBody>
          <a:bodyPr wrap="square">
            <a:spAutoFit/>
          </a:bodyPr>
          <a:lstStyle/>
          <a:p>
            <a:pPr eaLnBrk="0" hangingPunct="0">
              <a:buFontTx/>
              <a:buNone/>
              <a:defRPr/>
            </a:pPr>
            <a:r>
              <a:rPr lang="en-US" altLang="zh-CN" b="1" dirty="0">
                <a:solidFill>
                  <a:schemeClr val="tx1">
                    <a:lumMod val="75000"/>
                    <a:lumOff val="25000"/>
                  </a:schemeClr>
                </a:solidFill>
                <a:latin typeface="方正细倩简体" panose="03000509000000000000" pitchFamily="65" charset="-122"/>
                <a:ea typeface="方正细倩简体" panose="03000509000000000000" pitchFamily="65" charset="-122"/>
              </a:rPr>
              <a:t>Zhang Mingwei</a:t>
            </a:r>
          </a:p>
        </p:txBody>
      </p:sp>
      <p:grpSp>
        <p:nvGrpSpPr>
          <p:cNvPr id="27" name="组合 7344">
            <a:extLst>
              <a:ext uri="{FF2B5EF4-FFF2-40B4-BE49-F238E27FC236}">
                <a16:creationId xmlns:a16="http://schemas.microsoft.com/office/drawing/2014/main" id="{BF994651-F9E8-4B4A-A800-D7C911F7A2A0}"/>
              </a:ext>
            </a:extLst>
          </p:cNvPr>
          <p:cNvGrpSpPr/>
          <p:nvPr/>
        </p:nvGrpSpPr>
        <p:grpSpPr bwMode="auto">
          <a:xfrm>
            <a:off x="1053555" y="5877272"/>
            <a:ext cx="1685156" cy="577513"/>
            <a:chOff x="263352" y="4288688"/>
            <a:chExt cx="1684820" cy="504057"/>
          </a:xfrm>
        </p:grpSpPr>
        <p:sp>
          <p:nvSpPr>
            <p:cNvPr id="28" name="圆角矩形 7343">
              <a:extLst>
                <a:ext uri="{FF2B5EF4-FFF2-40B4-BE49-F238E27FC236}">
                  <a16:creationId xmlns:a16="http://schemas.microsoft.com/office/drawing/2014/main" id="{7A963B30-36BF-4DF3-B1C7-CFC35FA30A29}"/>
                </a:ext>
              </a:extLst>
            </p:cNvPr>
            <p:cNvSpPr/>
            <p:nvPr/>
          </p:nvSpPr>
          <p:spPr>
            <a:xfrm>
              <a:off x="263352" y="4288688"/>
              <a:ext cx="1684820" cy="504057"/>
            </a:xfrm>
            <a:prstGeom prst="roundRect">
              <a:avLst>
                <a:gd name="adj" fmla="val 25040"/>
              </a:avLst>
            </a:prstGeom>
            <a:solidFill>
              <a:srgbClr val="E74E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dirty="0">
                  <a:latin typeface="微软雅黑" panose="020B0503020204020204" pitchFamily="34" charset="-122"/>
                  <a:ea typeface="微软雅黑" panose="020B0503020204020204" pitchFamily="34" charset="-122"/>
                </a:rPr>
                <a:t>Class</a:t>
              </a:r>
              <a:endParaRPr lang="zh-CN" altLang="en-US" dirty="0">
                <a:latin typeface="微软雅黑" panose="020B0503020204020204" pitchFamily="34" charset="-122"/>
                <a:ea typeface="微软雅黑" panose="020B0503020204020204" pitchFamily="34" charset="-122"/>
              </a:endParaRPr>
            </a:p>
          </p:txBody>
        </p:sp>
        <p:sp>
          <p:nvSpPr>
            <p:cNvPr id="29" name="圆角矩形 280">
              <a:extLst>
                <a:ext uri="{FF2B5EF4-FFF2-40B4-BE49-F238E27FC236}">
                  <a16:creationId xmlns:a16="http://schemas.microsoft.com/office/drawing/2014/main" id="{B1703A6E-A147-426D-9F69-8E4C4BC0FB48}"/>
                </a:ext>
              </a:extLst>
            </p:cNvPr>
            <p:cNvSpPr/>
            <p:nvPr/>
          </p:nvSpPr>
          <p:spPr>
            <a:xfrm>
              <a:off x="334774" y="4357924"/>
              <a:ext cx="1541404" cy="385166"/>
            </a:xfrm>
            <a:prstGeom prst="roundRect">
              <a:avLst>
                <a:gd name="adj" fmla="val 25040"/>
              </a:avLst>
            </a:prstGeom>
            <a:no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30" name="文本框 29">
            <a:extLst>
              <a:ext uri="{FF2B5EF4-FFF2-40B4-BE49-F238E27FC236}">
                <a16:creationId xmlns:a16="http://schemas.microsoft.com/office/drawing/2014/main" id="{8BBFE49F-167B-485C-9B3E-BA6AC5030208}"/>
              </a:ext>
            </a:extLst>
          </p:cNvPr>
          <p:cNvSpPr txBox="1"/>
          <p:nvPr/>
        </p:nvSpPr>
        <p:spPr>
          <a:xfrm>
            <a:off x="2845074" y="6028562"/>
            <a:ext cx="2222500" cy="369332"/>
          </a:xfrm>
          <a:prstGeom prst="rect">
            <a:avLst/>
          </a:prstGeom>
          <a:noFill/>
        </p:spPr>
        <p:txBody>
          <a:bodyPr>
            <a:spAutoFit/>
          </a:bodyPr>
          <a:lstStyle/>
          <a:p>
            <a:pPr eaLnBrk="0" hangingPunct="0">
              <a:buFontTx/>
              <a:buNone/>
              <a:defRPr/>
            </a:pPr>
            <a:r>
              <a:rPr lang="en-US" altLang="zh-CN" b="1" dirty="0">
                <a:solidFill>
                  <a:schemeClr val="tx1">
                    <a:lumMod val="75000"/>
                    <a:lumOff val="25000"/>
                  </a:schemeClr>
                </a:solidFill>
                <a:latin typeface="方正细倩简体" panose="03000509000000000000" pitchFamily="65" charset="-122"/>
                <a:ea typeface="方正细倩简体" panose="03000509000000000000" pitchFamily="65" charset="-122"/>
              </a:rPr>
              <a:t>1702</a:t>
            </a:r>
          </a:p>
        </p:txBody>
      </p:sp>
      <p:grpSp>
        <p:nvGrpSpPr>
          <p:cNvPr id="31" name="组合 7344">
            <a:extLst>
              <a:ext uri="{FF2B5EF4-FFF2-40B4-BE49-F238E27FC236}">
                <a16:creationId xmlns:a16="http://schemas.microsoft.com/office/drawing/2014/main" id="{5E9FBAC2-9554-4EC7-AF7B-4567E691D6A3}"/>
              </a:ext>
            </a:extLst>
          </p:cNvPr>
          <p:cNvGrpSpPr/>
          <p:nvPr/>
        </p:nvGrpSpPr>
        <p:grpSpPr bwMode="auto">
          <a:xfrm>
            <a:off x="4654774" y="4581128"/>
            <a:ext cx="1685156" cy="577513"/>
            <a:chOff x="263352" y="4288688"/>
            <a:chExt cx="1684820" cy="504057"/>
          </a:xfrm>
        </p:grpSpPr>
        <p:sp>
          <p:nvSpPr>
            <p:cNvPr id="32" name="圆角矩形 7343">
              <a:extLst>
                <a:ext uri="{FF2B5EF4-FFF2-40B4-BE49-F238E27FC236}">
                  <a16:creationId xmlns:a16="http://schemas.microsoft.com/office/drawing/2014/main" id="{98A00EE6-C98B-4F0F-BD50-9DA25BE3C5EB}"/>
                </a:ext>
              </a:extLst>
            </p:cNvPr>
            <p:cNvSpPr/>
            <p:nvPr/>
          </p:nvSpPr>
          <p:spPr>
            <a:xfrm>
              <a:off x="263352" y="4288688"/>
              <a:ext cx="1684820" cy="504057"/>
            </a:xfrm>
            <a:prstGeom prst="roundRect">
              <a:avLst>
                <a:gd name="adj" fmla="val 25040"/>
              </a:avLst>
            </a:prstGeom>
            <a:solidFill>
              <a:srgbClr val="E74E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a:latin typeface="微软雅黑" panose="020B0503020204020204" pitchFamily="34" charset="-122"/>
                  <a:ea typeface="微软雅黑" panose="020B0503020204020204" pitchFamily="34" charset="-122"/>
                </a:rPr>
                <a:t>Supervisor</a:t>
              </a:r>
              <a:endParaRPr lang="zh-CN" altLang="en-US">
                <a:latin typeface="微软雅黑" panose="020B0503020204020204" pitchFamily="34" charset="-122"/>
                <a:ea typeface="微软雅黑" panose="020B0503020204020204" pitchFamily="34" charset="-122"/>
              </a:endParaRPr>
            </a:p>
          </p:txBody>
        </p:sp>
        <p:sp>
          <p:nvSpPr>
            <p:cNvPr id="33" name="圆角矩形 280">
              <a:extLst>
                <a:ext uri="{FF2B5EF4-FFF2-40B4-BE49-F238E27FC236}">
                  <a16:creationId xmlns:a16="http://schemas.microsoft.com/office/drawing/2014/main" id="{EAD8F549-516E-4F8E-B78B-FC32ED1A78A6}"/>
                </a:ext>
              </a:extLst>
            </p:cNvPr>
            <p:cNvSpPr/>
            <p:nvPr/>
          </p:nvSpPr>
          <p:spPr>
            <a:xfrm>
              <a:off x="334774" y="4357924"/>
              <a:ext cx="1541404" cy="385166"/>
            </a:xfrm>
            <a:prstGeom prst="roundRect">
              <a:avLst>
                <a:gd name="adj" fmla="val 25040"/>
              </a:avLst>
            </a:prstGeom>
            <a:no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grpSp>
        <p:nvGrpSpPr>
          <p:cNvPr id="34" name="组合 7344">
            <a:extLst>
              <a:ext uri="{FF2B5EF4-FFF2-40B4-BE49-F238E27FC236}">
                <a16:creationId xmlns:a16="http://schemas.microsoft.com/office/drawing/2014/main" id="{2628AF49-534C-4A15-8D7A-F3BB424D0528}"/>
              </a:ext>
            </a:extLst>
          </p:cNvPr>
          <p:cNvGrpSpPr/>
          <p:nvPr/>
        </p:nvGrpSpPr>
        <p:grpSpPr bwMode="auto">
          <a:xfrm>
            <a:off x="4652271" y="5820381"/>
            <a:ext cx="1685156" cy="577513"/>
            <a:chOff x="263352" y="4288688"/>
            <a:chExt cx="1684820" cy="504057"/>
          </a:xfrm>
        </p:grpSpPr>
        <p:sp>
          <p:nvSpPr>
            <p:cNvPr id="35" name="圆角矩形 7343">
              <a:extLst>
                <a:ext uri="{FF2B5EF4-FFF2-40B4-BE49-F238E27FC236}">
                  <a16:creationId xmlns:a16="http://schemas.microsoft.com/office/drawing/2014/main" id="{098FF1BA-E049-40F1-B0A2-9799DE513DA3}"/>
                </a:ext>
              </a:extLst>
            </p:cNvPr>
            <p:cNvSpPr/>
            <p:nvPr/>
          </p:nvSpPr>
          <p:spPr>
            <a:xfrm>
              <a:off x="263352" y="4288688"/>
              <a:ext cx="1684820" cy="504057"/>
            </a:xfrm>
            <a:prstGeom prst="roundRect">
              <a:avLst>
                <a:gd name="adj" fmla="val 25040"/>
              </a:avLst>
            </a:prstGeom>
            <a:solidFill>
              <a:srgbClr val="E74E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dirty="0">
                  <a:latin typeface="微软雅黑" panose="020B0503020204020204" pitchFamily="34" charset="-122"/>
                  <a:ea typeface="微软雅黑" panose="020B0503020204020204" pitchFamily="34" charset="-122"/>
                </a:rPr>
                <a:t>Student ID</a:t>
              </a:r>
              <a:endParaRPr lang="zh-CN" altLang="en-US" dirty="0">
                <a:latin typeface="微软雅黑" panose="020B0503020204020204" pitchFamily="34" charset="-122"/>
                <a:ea typeface="微软雅黑" panose="020B0503020204020204" pitchFamily="34" charset="-122"/>
              </a:endParaRPr>
            </a:p>
          </p:txBody>
        </p:sp>
        <p:sp>
          <p:nvSpPr>
            <p:cNvPr id="36" name="圆角矩形 280">
              <a:extLst>
                <a:ext uri="{FF2B5EF4-FFF2-40B4-BE49-F238E27FC236}">
                  <a16:creationId xmlns:a16="http://schemas.microsoft.com/office/drawing/2014/main" id="{56B2EC8B-A2FB-4F83-9524-179EDE34506A}"/>
                </a:ext>
              </a:extLst>
            </p:cNvPr>
            <p:cNvSpPr/>
            <p:nvPr/>
          </p:nvSpPr>
          <p:spPr>
            <a:xfrm>
              <a:off x="334774" y="4357924"/>
              <a:ext cx="1541404" cy="385166"/>
            </a:xfrm>
            <a:prstGeom prst="roundRect">
              <a:avLst>
                <a:gd name="adj" fmla="val 25040"/>
              </a:avLst>
            </a:prstGeom>
            <a:no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37" name="文本框 36">
            <a:extLst>
              <a:ext uri="{FF2B5EF4-FFF2-40B4-BE49-F238E27FC236}">
                <a16:creationId xmlns:a16="http://schemas.microsoft.com/office/drawing/2014/main" id="{32F7E951-F13D-47BE-BD72-8FC10AF81FFA}"/>
              </a:ext>
            </a:extLst>
          </p:cNvPr>
          <p:cNvSpPr txBox="1"/>
          <p:nvPr/>
        </p:nvSpPr>
        <p:spPr>
          <a:xfrm>
            <a:off x="6453945" y="5924471"/>
            <a:ext cx="2222500" cy="369332"/>
          </a:xfrm>
          <a:prstGeom prst="rect">
            <a:avLst/>
          </a:prstGeom>
          <a:noFill/>
        </p:spPr>
        <p:txBody>
          <a:bodyPr>
            <a:spAutoFit/>
          </a:bodyPr>
          <a:lstStyle/>
          <a:p>
            <a:pPr eaLnBrk="0" hangingPunct="0">
              <a:buFontTx/>
              <a:buNone/>
              <a:defRPr/>
            </a:pPr>
            <a:r>
              <a:rPr lang="en-US" altLang="zh-CN" b="1" dirty="0">
                <a:solidFill>
                  <a:schemeClr val="tx1">
                    <a:lumMod val="75000"/>
                    <a:lumOff val="25000"/>
                  </a:schemeClr>
                </a:solidFill>
                <a:latin typeface="方正细倩简体" panose="03000509000000000000" pitchFamily="65" charset="-122"/>
                <a:ea typeface="方正细倩简体" panose="03000509000000000000" pitchFamily="65" charset="-122"/>
              </a:rPr>
              <a:t>20172259</a:t>
            </a:r>
          </a:p>
        </p:txBody>
      </p:sp>
      <p:pic>
        <p:nvPicPr>
          <p:cNvPr id="38" name="图片 37">
            <a:extLst>
              <a:ext uri="{FF2B5EF4-FFF2-40B4-BE49-F238E27FC236}">
                <a16:creationId xmlns:a16="http://schemas.microsoft.com/office/drawing/2014/main" id="{F2DEA93C-DCF1-435D-A979-9F753D4454DE}"/>
              </a:ext>
            </a:extLst>
          </p:cNvPr>
          <p:cNvPicPr>
            <a:picLocks noChangeAspect="1"/>
          </p:cNvPicPr>
          <p:nvPr/>
        </p:nvPicPr>
        <p:blipFill>
          <a:blip r:embed="rId4"/>
          <a:stretch>
            <a:fillRect/>
          </a:stretch>
        </p:blipFill>
        <p:spPr>
          <a:xfrm>
            <a:off x="10600771" y="93497"/>
            <a:ext cx="1543162" cy="14320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664200" y="2924944"/>
            <a:ext cx="4680272" cy="923330"/>
          </a:xfrm>
          <a:prstGeom prst="rect">
            <a:avLst/>
          </a:prstGeom>
          <a:noFill/>
        </p:spPr>
        <p:txBody>
          <a:bodyPr wrap="square">
            <a:spAutoFit/>
          </a:bodyPr>
          <a:lstStyle/>
          <a:p>
            <a:pPr eaLnBrk="0" hangingPunct="0">
              <a:buFontTx/>
              <a:buNone/>
              <a:defRPr/>
            </a:pPr>
            <a:r>
              <a:rPr lang="en-US" altLang="zh-HK" sz="5400" b="1" spc="300" dirty="0">
                <a:latin typeface="微软雅黑" panose="020B0503020204020204" pitchFamily="34" charset="-122"/>
                <a:ea typeface="微软雅黑" panose="020B0503020204020204" pitchFamily="34" charset="-122"/>
              </a:rPr>
              <a:t>I.</a:t>
            </a:r>
            <a:r>
              <a:rPr lang="zh-CN" altLang="en-US" sz="5400" b="1" spc="300" dirty="0">
                <a:latin typeface="微软雅黑" panose="020B0503020204020204" pitchFamily="34" charset="-122"/>
                <a:ea typeface="微软雅黑" panose="020B0503020204020204" pitchFamily="34" charset="-122"/>
              </a:rPr>
              <a:t> </a:t>
            </a:r>
            <a:r>
              <a:rPr lang="en-US" altLang="zh-CN" sz="5400" b="1" spc="300" dirty="0">
                <a:latin typeface="微软雅黑" panose="020B0503020204020204" pitchFamily="34" charset="-122"/>
                <a:ea typeface="微软雅黑" panose="020B0503020204020204" pitchFamily="34" charset="-122"/>
              </a:rPr>
              <a:t>Abstract</a:t>
            </a:r>
            <a:endParaRPr lang="zh-HK" altLang="en-US" sz="5400" b="1" spc="3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F302600-4DC4-4B80-94B3-FC7EF0210E80}"/>
              </a:ext>
            </a:extLst>
          </p:cNvPr>
          <p:cNvPicPr>
            <a:picLocks noChangeAspect="1"/>
          </p:cNvPicPr>
          <p:nvPr/>
        </p:nvPicPr>
        <p:blipFill>
          <a:blip r:embed="rId4"/>
          <a:stretch>
            <a:fillRect/>
          </a:stretch>
        </p:blipFill>
        <p:spPr>
          <a:xfrm>
            <a:off x="10600771" y="93497"/>
            <a:ext cx="1543162" cy="14320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43F6B8-2087-4766-AB1D-4A175087FF6D}"/>
              </a:ext>
            </a:extLst>
          </p:cNvPr>
          <p:cNvGrpSpPr/>
          <p:nvPr/>
        </p:nvGrpSpPr>
        <p:grpSpPr>
          <a:xfrm>
            <a:off x="0" y="-100013"/>
            <a:ext cx="12192000" cy="792163"/>
            <a:chOff x="0" y="-100013"/>
            <a:chExt cx="12192000" cy="792163"/>
          </a:xfrm>
        </p:grpSpPr>
        <p:sp>
          <p:nvSpPr>
            <p:cNvPr id="15" name="矩形 14">
              <a:extLst>
                <a:ext uri="{FF2B5EF4-FFF2-40B4-BE49-F238E27FC236}">
                  <a16:creationId xmlns:a16="http://schemas.microsoft.com/office/drawing/2014/main" id="{951C21B9-8C56-42E8-9C21-5D2E24242BC8}"/>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16" name="矩形 15">
              <a:extLst>
                <a:ext uri="{FF2B5EF4-FFF2-40B4-BE49-F238E27FC236}">
                  <a16:creationId xmlns:a16="http://schemas.microsoft.com/office/drawing/2014/main" id="{FAFE7164-A16C-4EC6-9767-CD26380CE7AA}"/>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One Abstract</a:t>
              </a:r>
              <a:endParaRPr lang="zh-HK" altLang="en-US" sz="4000" dirty="0">
                <a:solidFill>
                  <a:schemeClr val="tx1"/>
                </a:solidFill>
              </a:endParaRPr>
            </a:p>
          </p:txBody>
        </p:sp>
      </p:grpSp>
      <p:grpSp>
        <p:nvGrpSpPr>
          <p:cNvPr id="7182" name="组合 12"/>
          <p:cNvGrpSpPr/>
          <p:nvPr/>
        </p:nvGrpSpPr>
        <p:grpSpPr bwMode="auto">
          <a:xfrm>
            <a:off x="1127248" y="943663"/>
            <a:ext cx="9793464" cy="1687065"/>
            <a:chOff x="1127184" y="942775"/>
            <a:chExt cx="9793079" cy="1687846"/>
          </a:xfrm>
        </p:grpSpPr>
        <p:sp>
          <p:nvSpPr>
            <p:cNvPr id="7183" name="矩形 1"/>
            <p:cNvSpPr>
              <a:spLocks noChangeArrowheads="1"/>
            </p:cNvSpPr>
            <p:nvPr/>
          </p:nvSpPr>
          <p:spPr bwMode="auto">
            <a:xfrm>
              <a:off x="1703425" y="942775"/>
              <a:ext cx="9216838" cy="168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304800" algn="just">
                <a:lnSpc>
                  <a:spcPct val="150000"/>
                </a:lnSpc>
                <a:spcBef>
                  <a:spcPts val="600"/>
                </a:spcBef>
              </a:pPr>
              <a:r>
                <a:rPr lang="en-US" altLang="zh-CN" sz="2400" kern="100" dirty="0">
                  <a:latin typeface="Georgia" panose="02040502050405020303" pitchFamily="18" charset="0"/>
                  <a:ea typeface="Gadugi" panose="020B0502040204020203" pitchFamily="34" charset="0"/>
                </a:rPr>
                <a:t>Development purpose: to deal with the daily educational information management business in primary and secondary schools.</a:t>
              </a:r>
              <a:endParaRPr lang="zh-CN" altLang="zh-CN" sz="2400" kern="100" dirty="0">
                <a:latin typeface="Georgia" panose="02040502050405020303" pitchFamily="18" charset="0"/>
              </a:endParaRPr>
            </a:p>
          </p:txBody>
        </p:sp>
        <p:sp>
          <p:nvSpPr>
            <p:cNvPr id="12" name="椭圆 11"/>
            <p:cNvSpPr/>
            <p:nvPr/>
          </p:nvSpPr>
          <p:spPr>
            <a:xfrm>
              <a:off x="1127184" y="942775"/>
              <a:ext cx="576240" cy="574941"/>
            </a:xfrm>
            <a:prstGeom prst="ellipse">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sz="2400" b="1" dirty="0">
                  <a:latin typeface="微软雅黑 Light" panose="020B0502040204020203" pitchFamily="34" charset="-122"/>
                  <a:ea typeface="微软雅黑 Light" panose="020B0502040204020203" pitchFamily="34" charset="-122"/>
                </a:rPr>
                <a:t>1</a:t>
              </a:r>
              <a:endParaRPr lang="zh-CN" altLang="en-US" sz="2400" b="1" dirty="0">
                <a:latin typeface="微软雅黑 Light" panose="020B0502040204020203" pitchFamily="34" charset="-122"/>
                <a:ea typeface="微软雅黑 Light" panose="020B0502040204020203" pitchFamily="34" charset="-122"/>
              </a:endParaRPr>
            </a:p>
          </p:txBody>
        </p:sp>
      </p:grpSp>
      <p:grpSp>
        <p:nvGrpSpPr>
          <p:cNvPr id="7185" name="组合 23"/>
          <p:cNvGrpSpPr/>
          <p:nvPr/>
        </p:nvGrpSpPr>
        <p:grpSpPr bwMode="auto">
          <a:xfrm>
            <a:off x="1127248" y="2630728"/>
            <a:ext cx="9793464" cy="1133067"/>
            <a:chOff x="1170852" y="1333720"/>
            <a:chExt cx="9793080" cy="1131941"/>
          </a:xfrm>
        </p:grpSpPr>
        <p:sp>
          <p:nvSpPr>
            <p:cNvPr id="7186" name="矩形 24"/>
            <p:cNvSpPr>
              <a:spLocks noChangeArrowheads="1"/>
            </p:cNvSpPr>
            <p:nvPr/>
          </p:nvSpPr>
          <p:spPr bwMode="auto">
            <a:xfrm>
              <a:off x="1747094" y="1333720"/>
              <a:ext cx="9216838" cy="113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304800" algn="just">
                <a:lnSpc>
                  <a:spcPct val="150000"/>
                </a:lnSpc>
                <a:spcBef>
                  <a:spcPts val="600"/>
                </a:spcBef>
              </a:pPr>
              <a:r>
                <a:rPr lang="en-US" altLang="zh-CN" sz="2400" kern="100" dirty="0">
                  <a:latin typeface="Georgia" panose="02040502050405020303" pitchFamily="18" charset="0"/>
                  <a:ea typeface="Gadugi" panose="020B0502040204020203" pitchFamily="34" charset="0"/>
                </a:rPr>
                <a:t>Work done: Requirement analysis, System Design, System Implementation and System Design</a:t>
              </a:r>
              <a:endParaRPr lang="zh-CN" altLang="zh-CN" sz="2400" kern="100" dirty="0">
                <a:latin typeface="Georgia" panose="02040502050405020303" pitchFamily="18" charset="0"/>
              </a:endParaRPr>
            </a:p>
          </p:txBody>
        </p:sp>
        <p:sp>
          <p:nvSpPr>
            <p:cNvPr id="26" name="椭圆 25"/>
            <p:cNvSpPr/>
            <p:nvPr/>
          </p:nvSpPr>
          <p:spPr>
            <a:xfrm>
              <a:off x="1170852" y="1421543"/>
              <a:ext cx="576240" cy="575690"/>
            </a:xfrm>
            <a:prstGeom prst="ellipse">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sz="2400" b="1" dirty="0">
                  <a:latin typeface="微软雅黑 Light" panose="020B0502040204020203" pitchFamily="34" charset="-122"/>
                  <a:ea typeface="微软雅黑 Light" panose="020B0502040204020203" pitchFamily="34" charset="-122"/>
                </a:rPr>
                <a:t>2</a:t>
              </a:r>
              <a:endParaRPr lang="zh-CN" altLang="en-US" sz="2400" b="1" dirty="0">
                <a:latin typeface="微软雅黑 Light" panose="020B0502040204020203" pitchFamily="34" charset="-122"/>
                <a:ea typeface="微软雅黑 Light" panose="020B0502040204020203" pitchFamily="34" charset="-122"/>
              </a:endParaRPr>
            </a:p>
          </p:txBody>
        </p:sp>
      </p:grpSp>
      <p:grpSp>
        <p:nvGrpSpPr>
          <p:cNvPr id="7188" name="组合 26"/>
          <p:cNvGrpSpPr/>
          <p:nvPr/>
        </p:nvGrpSpPr>
        <p:grpSpPr bwMode="auto">
          <a:xfrm>
            <a:off x="1127248" y="3802291"/>
            <a:ext cx="9793464" cy="2795061"/>
            <a:chOff x="1127182" y="1530122"/>
            <a:chExt cx="9793079" cy="2796354"/>
          </a:xfrm>
        </p:grpSpPr>
        <p:sp>
          <p:nvSpPr>
            <p:cNvPr id="7189" name="矩形 27"/>
            <p:cNvSpPr>
              <a:spLocks noChangeArrowheads="1"/>
            </p:cNvSpPr>
            <p:nvPr/>
          </p:nvSpPr>
          <p:spPr bwMode="auto">
            <a:xfrm>
              <a:off x="1703423" y="1530122"/>
              <a:ext cx="9216838" cy="279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304800" algn="just">
                <a:lnSpc>
                  <a:spcPct val="150000"/>
                </a:lnSpc>
                <a:spcBef>
                  <a:spcPts val="600"/>
                </a:spcBef>
              </a:pPr>
              <a:r>
                <a:rPr lang="en-US" altLang="zh-CN" sz="2400" kern="100" dirty="0">
                  <a:latin typeface="Georgia" panose="02040502050405020303" pitchFamily="18" charset="0"/>
                  <a:ea typeface="Gadugi" panose="020B0502040204020203" pitchFamily="34" charset="0"/>
                </a:rPr>
                <a:t>Significance: The establishment of a unified and standardized educational administration information management platform for local primary and secondary schools can help to improve the level of educational administration affairs, and then improve the quality and level of related education and teaching.</a:t>
              </a:r>
              <a:endParaRPr lang="zh-CN" altLang="zh-CN" sz="2400" kern="100" dirty="0">
                <a:latin typeface="Georgia" panose="02040502050405020303" pitchFamily="18" charset="0"/>
              </a:endParaRPr>
            </a:p>
          </p:txBody>
        </p:sp>
        <p:sp>
          <p:nvSpPr>
            <p:cNvPr id="29" name="椭圆 28"/>
            <p:cNvSpPr/>
            <p:nvPr/>
          </p:nvSpPr>
          <p:spPr>
            <a:xfrm>
              <a:off x="1127182" y="1702720"/>
              <a:ext cx="576240" cy="574941"/>
            </a:xfrm>
            <a:prstGeom prst="ellipse">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CN" sz="2400" b="1" dirty="0">
                  <a:latin typeface="微软雅黑 Light" panose="020B0502040204020203" pitchFamily="34" charset="-122"/>
                  <a:ea typeface="微软雅黑 Light" panose="020B0502040204020203" pitchFamily="34" charset="-122"/>
                </a:rPr>
                <a:t>3</a:t>
              </a:r>
              <a:endParaRPr lang="zh-CN" altLang="en-US" sz="2400" b="1" dirty="0">
                <a:latin typeface="微软雅黑 Light" panose="020B0502040204020203" pitchFamily="34" charset="-122"/>
                <a:ea typeface="微软雅黑 Light" panose="020B0502040204020203" pitchFamily="34" charset="-122"/>
              </a:endParaRPr>
            </a:p>
          </p:txBody>
        </p:sp>
      </p:grpSp>
      <p:pic>
        <p:nvPicPr>
          <p:cNvPr id="20" name="图片 19">
            <a:extLst>
              <a:ext uri="{FF2B5EF4-FFF2-40B4-BE49-F238E27FC236}">
                <a16:creationId xmlns:a16="http://schemas.microsoft.com/office/drawing/2014/main" id="{BDE22CA8-0344-41AB-B5FF-D0F83ACE34C4}"/>
              </a:ext>
            </a:extLst>
          </p:cNvPr>
          <p:cNvPicPr>
            <a:picLocks noChangeAspect="1"/>
          </p:cNvPicPr>
          <p:nvPr/>
        </p:nvPicPr>
        <p:blipFill>
          <a:blip r:embed="rId3"/>
          <a:stretch>
            <a:fillRect/>
          </a:stretch>
        </p:blipFill>
        <p:spPr>
          <a:xfrm>
            <a:off x="11167588" y="-14123"/>
            <a:ext cx="761060" cy="7062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anim calcmode="lin" valueType="num">
                                      <p:cBhvr additive="base">
                                        <p:cTn id="7" dur="500" fill="hold"/>
                                        <p:tgtEl>
                                          <p:spTgt spid="7182"/>
                                        </p:tgtEl>
                                        <p:attrNameLst>
                                          <p:attrName>ppt_x</p:attrName>
                                        </p:attrNameLst>
                                      </p:cBhvr>
                                      <p:tavLst>
                                        <p:tav tm="0">
                                          <p:val>
                                            <p:strVal val="#ppt_x"/>
                                          </p:val>
                                        </p:tav>
                                        <p:tav tm="100000">
                                          <p:val>
                                            <p:strVal val="#ppt_x"/>
                                          </p:val>
                                        </p:tav>
                                      </p:tavLst>
                                    </p:anim>
                                    <p:anim calcmode="lin" valueType="num">
                                      <p:cBhvr additive="base">
                                        <p:cTn id="8" dur="500" fill="hold"/>
                                        <p:tgtEl>
                                          <p:spTgt spid="71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85"/>
                                        </p:tgtEl>
                                        <p:attrNameLst>
                                          <p:attrName>style.visibility</p:attrName>
                                        </p:attrNameLst>
                                      </p:cBhvr>
                                      <p:to>
                                        <p:strVal val="visible"/>
                                      </p:to>
                                    </p:set>
                                    <p:anim calcmode="lin" valueType="num">
                                      <p:cBhvr additive="base">
                                        <p:cTn id="13" dur="500" fill="hold"/>
                                        <p:tgtEl>
                                          <p:spTgt spid="7185"/>
                                        </p:tgtEl>
                                        <p:attrNameLst>
                                          <p:attrName>ppt_x</p:attrName>
                                        </p:attrNameLst>
                                      </p:cBhvr>
                                      <p:tavLst>
                                        <p:tav tm="0">
                                          <p:val>
                                            <p:strVal val="#ppt_x"/>
                                          </p:val>
                                        </p:tav>
                                        <p:tav tm="100000">
                                          <p:val>
                                            <p:strVal val="#ppt_x"/>
                                          </p:val>
                                        </p:tav>
                                      </p:tavLst>
                                    </p:anim>
                                    <p:anim calcmode="lin" valueType="num">
                                      <p:cBhvr additive="base">
                                        <p:cTn id="14" dur="500" fill="hold"/>
                                        <p:tgtEl>
                                          <p:spTgt spid="71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88"/>
                                        </p:tgtEl>
                                        <p:attrNameLst>
                                          <p:attrName>style.visibility</p:attrName>
                                        </p:attrNameLst>
                                      </p:cBhvr>
                                      <p:to>
                                        <p:strVal val="visible"/>
                                      </p:to>
                                    </p:set>
                                    <p:anim calcmode="lin" valueType="num">
                                      <p:cBhvr additive="base">
                                        <p:cTn id="19" dur="500" fill="hold"/>
                                        <p:tgtEl>
                                          <p:spTgt spid="7188"/>
                                        </p:tgtEl>
                                        <p:attrNameLst>
                                          <p:attrName>ppt_x</p:attrName>
                                        </p:attrNameLst>
                                      </p:cBhvr>
                                      <p:tavLst>
                                        <p:tav tm="0">
                                          <p:val>
                                            <p:strVal val="#ppt_x"/>
                                          </p:val>
                                        </p:tav>
                                        <p:tav tm="100000">
                                          <p:val>
                                            <p:strVal val="#ppt_x"/>
                                          </p:val>
                                        </p:tav>
                                      </p:tavLst>
                                    </p:anim>
                                    <p:anim calcmode="lin" valueType="num">
                                      <p:cBhvr additive="base">
                                        <p:cTn id="20" dur="500" fill="hold"/>
                                        <p:tgtEl>
                                          <p:spTgt spid="7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303912" y="1917978"/>
            <a:ext cx="6527800" cy="2585323"/>
          </a:xfrm>
          <a:prstGeom prst="rect">
            <a:avLst/>
          </a:prstGeom>
          <a:noFill/>
        </p:spPr>
        <p:txBody>
          <a:bodyPr wrap="square">
            <a:spAutoFit/>
          </a:bodyPr>
          <a:lstStyle/>
          <a:p>
            <a:pPr algn="ctr" eaLnBrk="0" hangingPunct="0">
              <a:buFontTx/>
              <a:buNone/>
              <a:defRPr/>
            </a:pPr>
            <a:r>
              <a:rPr lang="en-US" altLang="zh-HK" sz="5400" b="1" spc="300" dirty="0">
                <a:latin typeface="微软雅黑" panose="020B0503020204020204" pitchFamily="34" charset="-122"/>
                <a:ea typeface="微软雅黑" panose="020B0503020204020204" pitchFamily="34" charset="-122"/>
              </a:rPr>
              <a:t>II.</a:t>
            </a:r>
            <a:r>
              <a:rPr lang="zh-CN" altLang="en-US" sz="5400" b="1" spc="300" dirty="0">
                <a:latin typeface="微软雅黑" panose="020B0503020204020204" pitchFamily="34" charset="-122"/>
                <a:ea typeface="微软雅黑" panose="020B0503020204020204" pitchFamily="34" charset="-122"/>
              </a:rPr>
              <a:t> </a:t>
            </a:r>
            <a:r>
              <a:rPr lang="en-US" altLang="zh-CN" sz="5400" b="1" spc="300" dirty="0">
                <a:latin typeface="微软雅黑" panose="020B0503020204020204" pitchFamily="34" charset="-122"/>
                <a:ea typeface="微软雅黑" panose="020B0503020204020204" pitchFamily="34" charset="-122"/>
              </a:rPr>
              <a:t>Introduction &amp; </a:t>
            </a:r>
          </a:p>
          <a:p>
            <a:pPr algn="ctr" eaLnBrk="0" hangingPunct="0">
              <a:buFontTx/>
              <a:buNone/>
              <a:defRPr/>
            </a:pPr>
            <a:r>
              <a:rPr lang="en-US" altLang="zh-CN" sz="5400" b="1" spc="300" dirty="0">
                <a:latin typeface="微软雅黑" panose="020B0503020204020204" pitchFamily="34" charset="-122"/>
                <a:ea typeface="微软雅黑" panose="020B0503020204020204" pitchFamily="34" charset="-122"/>
              </a:rPr>
              <a:t>     Related work</a:t>
            </a:r>
            <a:endParaRPr lang="zh-HK" altLang="en-US" sz="5400" b="1" spc="3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770573F0-1698-4451-B0E7-3C463F8DAD5F}"/>
              </a:ext>
            </a:extLst>
          </p:cNvPr>
          <p:cNvPicPr>
            <a:picLocks noChangeAspect="1"/>
          </p:cNvPicPr>
          <p:nvPr/>
        </p:nvPicPr>
        <p:blipFill>
          <a:blip r:embed="rId4"/>
          <a:stretch>
            <a:fillRect/>
          </a:stretch>
        </p:blipFill>
        <p:spPr>
          <a:xfrm>
            <a:off x="10600771" y="93497"/>
            <a:ext cx="1543162" cy="14320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81D4AB23-E8CE-447D-BCD0-F864A3249887}"/>
              </a:ext>
            </a:extLst>
          </p:cNvPr>
          <p:cNvGrpSpPr/>
          <p:nvPr/>
        </p:nvGrpSpPr>
        <p:grpSpPr>
          <a:xfrm>
            <a:off x="0" y="-100013"/>
            <a:ext cx="12192000" cy="792163"/>
            <a:chOff x="0" y="-100013"/>
            <a:chExt cx="12192000" cy="792163"/>
          </a:xfrm>
        </p:grpSpPr>
        <p:sp>
          <p:nvSpPr>
            <p:cNvPr id="72" name="矩形 71">
              <a:extLst>
                <a:ext uri="{FF2B5EF4-FFF2-40B4-BE49-F238E27FC236}">
                  <a16:creationId xmlns:a16="http://schemas.microsoft.com/office/drawing/2014/main" id="{918C97BE-2126-4A16-A5B7-7B6E0B921D2A}"/>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73" name="矩形 72">
              <a:extLst>
                <a:ext uri="{FF2B5EF4-FFF2-40B4-BE49-F238E27FC236}">
                  <a16:creationId xmlns:a16="http://schemas.microsoft.com/office/drawing/2014/main" id="{C4B6AB4D-102C-4BD7-8758-E1C04C36E067}"/>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Two Introduction &amp; Related work</a:t>
              </a:r>
              <a:endParaRPr lang="zh-HK" altLang="en-US" sz="4000" dirty="0">
                <a:solidFill>
                  <a:schemeClr val="tx1"/>
                </a:solidFill>
              </a:endParaRPr>
            </a:p>
          </p:txBody>
        </p:sp>
      </p:grpSp>
      <p:sp>
        <p:nvSpPr>
          <p:cNvPr id="2" name="矩形 1">
            <a:extLst>
              <a:ext uri="{FF2B5EF4-FFF2-40B4-BE49-F238E27FC236}">
                <a16:creationId xmlns:a16="http://schemas.microsoft.com/office/drawing/2014/main" id="{68E97E15-3F7A-4968-AD93-027190EAA8EC}"/>
              </a:ext>
            </a:extLst>
          </p:cNvPr>
          <p:cNvSpPr/>
          <p:nvPr/>
        </p:nvSpPr>
        <p:spPr>
          <a:xfrm>
            <a:off x="484478" y="980728"/>
            <a:ext cx="4746619"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b="1" dirty="0">
                <a:ln/>
                <a:solidFill>
                  <a:schemeClr val="accent4"/>
                </a:solidFill>
              </a:rPr>
              <a:t>Research </a:t>
            </a:r>
            <a:r>
              <a:rPr lang="en-US" altLang="zh-CN" sz="4000" b="1" cap="none" spc="0" dirty="0">
                <a:ln/>
                <a:solidFill>
                  <a:schemeClr val="accent4"/>
                </a:solidFill>
                <a:effectLst/>
              </a:rPr>
              <a:t>Background</a:t>
            </a:r>
            <a:endParaRPr lang="zh-CN" altLang="en-US" sz="4000" b="1" cap="none" spc="0" dirty="0">
              <a:ln/>
              <a:solidFill>
                <a:schemeClr val="accent4"/>
              </a:solidFill>
              <a:effectLst/>
            </a:endParaRPr>
          </a:p>
        </p:txBody>
      </p:sp>
      <p:graphicFrame>
        <p:nvGraphicFramePr>
          <p:cNvPr id="12" name="表格 11">
            <a:extLst>
              <a:ext uri="{FF2B5EF4-FFF2-40B4-BE49-F238E27FC236}">
                <a16:creationId xmlns:a16="http://schemas.microsoft.com/office/drawing/2014/main" id="{AA274738-0216-46D8-884E-C8B5564F0E9A}"/>
              </a:ext>
            </a:extLst>
          </p:cNvPr>
          <p:cNvGraphicFramePr>
            <a:graphicFrameLocks noGrp="1"/>
          </p:cNvGraphicFramePr>
          <p:nvPr>
            <p:extLst>
              <p:ext uri="{D42A27DB-BD31-4B8C-83A1-F6EECF244321}">
                <p14:modId xmlns:p14="http://schemas.microsoft.com/office/powerpoint/2010/main" val="1684423293"/>
              </p:ext>
            </p:extLst>
          </p:nvPr>
        </p:nvGraphicFramePr>
        <p:xfrm>
          <a:off x="4943872" y="2636914"/>
          <a:ext cx="6984776" cy="3888430"/>
        </p:xfrm>
        <a:graphic>
          <a:graphicData uri="http://schemas.openxmlformats.org/drawingml/2006/table">
            <a:tbl>
              <a:tblPr firstRow="1" firstCol="1" bandRow="1">
                <a:tableStyleId>{5C22544A-7EE6-4342-B048-85BDC9FD1C3A}</a:tableStyleId>
              </a:tblPr>
              <a:tblGrid>
                <a:gridCol w="1687416">
                  <a:extLst>
                    <a:ext uri="{9D8B030D-6E8A-4147-A177-3AD203B41FA5}">
                      <a16:colId xmlns:a16="http://schemas.microsoft.com/office/drawing/2014/main" val="3428026294"/>
                    </a:ext>
                  </a:extLst>
                </a:gridCol>
                <a:gridCol w="1886298">
                  <a:extLst>
                    <a:ext uri="{9D8B030D-6E8A-4147-A177-3AD203B41FA5}">
                      <a16:colId xmlns:a16="http://schemas.microsoft.com/office/drawing/2014/main" val="3240120002"/>
                    </a:ext>
                  </a:extLst>
                </a:gridCol>
                <a:gridCol w="1853151">
                  <a:extLst>
                    <a:ext uri="{9D8B030D-6E8A-4147-A177-3AD203B41FA5}">
                      <a16:colId xmlns:a16="http://schemas.microsoft.com/office/drawing/2014/main" val="1612363180"/>
                    </a:ext>
                  </a:extLst>
                </a:gridCol>
                <a:gridCol w="1557911">
                  <a:extLst>
                    <a:ext uri="{9D8B030D-6E8A-4147-A177-3AD203B41FA5}">
                      <a16:colId xmlns:a16="http://schemas.microsoft.com/office/drawing/2014/main" val="3181429622"/>
                    </a:ext>
                  </a:extLst>
                </a:gridCol>
              </a:tblGrid>
              <a:tr h="555490">
                <a:tc>
                  <a:txBody>
                    <a:bodyPr/>
                    <a:lstStyle/>
                    <a:p>
                      <a:pPr algn="just">
                        <a:lnSpc>
                          <a:spcPct val="150000"/>
                        </a:lnSpc>
                      </a:pPr>
                      <a:r>
                        <a:rPr lang="en-US" sz="1200" kern="0" dirty="0">
                          <a:effectLst/>
                        </a:rPr>
                        <a:t>Year</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Pupils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Junior students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Total</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8823379"/>
                  </a:ext>
                </a:extLst>
              </a:tr>
              <a:tr h="555490">
                <a:tc>
                  <a:txBody>
                    <a:bodyPr/>
                    <a:lstStyle/>
                    <a:p>
                      <a:pPr algn="just">
                        <a:lnSpc>
                          <a:spcPct val="150000"/>
                        </a:lnSpc>
                      </a:pPr>
                      <a:r>
                        <a:rPr lang="en-US" sz="1200" kern="0" dirty="0">
                          <a:effectLst/>
                        </a:rPr>
                        <a:t>2015</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86,930,000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43,120,000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130,050,000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0780540"/>
                  </a:ext>
                </a:extLst>
              </a:tr>
              <a:tr h="555490">
                <a:tc>
                  <a:txBody>
                    <a:bodyPr/>
                    <a:lstStyle/>
                    <a:p>
                      <a:pPr algn="just">
                        <a:lnSpc>
                          <a:spcPct val="150000"/>
                        </a:lnSpc>
                      </a:pPr>
                      <a:r>
                        <a:rPr lang="en-US" sz="1200" kern="0" dirty="0">
                          <a:effectLst/>
                        </a:rPr>
                        <a:t>2016</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99,130,000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43,290,000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142,420,000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7805501"/>
                  </a:ext>
                </a:extLst>
              </a:tr>
              <a:tr h="555490">
                <a:tc>
                  <a:txBody>
                    <a:bodyPr/>
                    <a:lstStyle/>
                    <a:p>
                      <a:pPr algn="just">
                        <a:lnSpc>
                          <a:spcPct val="150000"/>
                        </a:lnSpc>
                      </a:pPr>
                      <a:r>
                        <a:rPr lang="en-US" sz="1200" kern="0" dirty="0">
                          <a:effectLst/>
                        </a:rPr>
                        <a:t>2017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100,940,000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44,420,000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145,360,000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41284312"/>
                  </a:ext>
                </a:extLst>
              </a:tr>
              <a:tr h="555490">
                <a:tc>
                  <a:txBody>
                    <a:bodyPr/>
                    <a:lstStyle/>
                    <a:p>
                      <a:pPr algn="just">
                        <a:lnSpc>
                          <a:spcPct val="150000"/>
                        </a:lnSpc>
                      </a:pPr>
                      <a:r>
                        <a:rPr lang="en-US" sz="1200" kern="0" dirty="0">
                          <a:effectLst/>
                        </a:rPr>
                        <a:t>2018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103,390,000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46,530,000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149,920,000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66369519"/>
                  </a:ext>
                </a:extLst>
              </a:tr>
              <a:tr h="555490">
                <a:tc>
                  <a:txBody>
                    <a:bodyPr/>
                    <a:lstStyle/>
                    <a:p>
                      <a:pPr algn="just">
                        <a:lnSpc>
                          <a:spcPct val="150000"/>
                        </a:lnSpc>
                      </a:pPr>
                      <a:r>
                        <a:rPr lang="en-US" sz="1200" kern="0" dirty="0">
                          <a:effectLst/>
                        </a:rPr>
                        <a:t>2019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105,610,000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48,270,000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153,880,000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425420"/>
                  </a:ext>
                </a:extLst>
              </a:tr>
              <a:tr h="555490">
                <a:tc>
                  <a:txBody>
                    <a:bodyPr/>
                    <a:lstStyle/>
                    <a:p>
                      <a:pPr algn="just">
                        <a:lnSpc>
                          <a:spcPct val="150000"/>
                        </a:lnSpc>
                      </a:pPr>
                      <a:r>
                        <a:rPr lang="en-US" sz="1200" kern="0" dirty="0">
                          <a:effectLst/>
                        </a:rPr>
                        <a:t>2020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107,250,000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49,140,000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1200" kern="0" dirty="0">
                          <a:effectLst/>
                        </a:rPr>
                        <a:t>156,390,000</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82816978"/>
                  </a:ext>
                </a:extLst>
              </a:tr>
            </a:tbl>
          </a:graphicData>
        </a:graphic>
      </p:graphicFrame>
      <p:sp>
        <p:nvSpPr>
          <p:cNvPr id="4" name="文本框 3">
            <a:extLst>
              <a:ext uri="{FF2B5EF4-FFF2-40B4-BE49-F238E27FC236}">
                <a16:creationId xmlns:a16="http://schemas.microsoft.com/office/drawing/2014/main" id="{192556B1-BBE0-455B-9F13-AD61D8086412}"/>
              </a:ext>
            </a:extLst>
          </p:cNvPr>
          <p:cNvSpPr txBox="1"/>
          <p:nvPr/>
        </p:nvSpPr>
        <p:spPr>
          <a:xfrm>
            <a:off x="767408" y="1970163"/>
            <a:ext cx="3528392" cy="4524315"/>
          </a:xfrm>
          <a:prstGeom prst="rect">
            <a:avLst/>
          </a:prstGeom>
          <a:noFill/>
        </p:spPr>
        <p:txBody>
          <a:bodyPr wrap="square" rtlCol="0">
            <a:spAutoFit/>
          </a:bodyPr>
          <a:lstStyle/>
          <a:p>
            <a:r>
              <a:rPr lang="en-US" altLang="zh-CN" sz="1800" dirty="0">
                <a:effectLst/>
                <a:latin typeface="Georgia" panose="02040502050405020303" pitchFamily="18" charset="0"/>
                <a:ea typeface="宋体" panose="02010600030101010101" pitchFamily="2" charset="-122"/>
              </a:rPr>
              <a:t>According to this table, in the six years of compulsory education, the number of students in school increased by about 20% from 130 million in 2015 to 156 million in 2020. With the growth of the number of students year by year, the teaching staff is also growing, and the task of each teacher and school staff is getting bigger and bigger. With the existing teachers and educational resources, it is a challenge for compulsory education to ensure the orderly teaching work. </a:t>
            </a:r>
            <a:endParaRPr lang="zh-CN" altLang="en-US" dirty="0">
              <a:latin typeface="Georgia" panose="02040502050405020303" pitchFamily="18" charset="0"/>
            </a:endParaRPr>
          </a:p>
        </p:txBody>
      </p:sp>
      <p:sp>
        <p:nvSpPr>
          <p:cNvPr id="6" name="矩形 5">
            <a:extLst>
              <a:ext uri="{FF2B5EF4-FFF2-40B4-BE49-F238E27FC236}">
                <a16:creationId xmlns:a16="http://schemas.microsoft.com/office/drawing/2014/main" id="{A5EEAC82-EE8D-4061-91B6-80B7DB5E227D}"/>
              </a:ext>
            </a:extLst>
          </p:cNvPr>
          <p:cNvSpPr/>
          <p:nvPr/>
        </p:nvSpPr>
        <p:spPr>
          <a:xfrm>
            <a:off x="4655840" y="1977192"/>
            <a:ext cx="7421198" cy="400110"/>
          </a:xfrm>
          <a:prstGeom prst="rect">
            <a:avLst/>
          </a:prstGeom>
          <a:noFill/>
        </p:spPr>
        <p:txBody>
          <a:bodyPr wrap="none" lIns="91440" tIns="45720" rIns="91440" bIns="45720">
            <a:spAutoFit/>
          </a:bodyPr>
          <a:lstStyle/>
          <a:p>
            <a:pPr algn="ctr"/>
            <a:r>
              <a:rPr lang="en-US" altLang="zh-CN" sz="2000" b="1" dirty="0">
                <a:ln w="0"/>
                <a:effectLst>
                  <a:outerShdw blurRad="38100" dist="19050" dir="2700000" algn="tl" rotWithShape="0">
                    <a:schemeClr val="dk1">
                      <a:alpha val="40000"/>
                    </a:schemeClr>
                  </a:outerShdw>
                </a:effectLst>
              </a:rPr>
              <a:t>The number of primary and secondary school students in 2015-2020</a:t>
            </a:r>
            <a:endParaRPr lang="zh-CN" altLang="en-US" sz="2000" b="1" dirty="0">
              <a:ln w="0"/>
              <a:effectLst>
                <a:outerShdw blurRad="38100" dist="19050" dir="2700000" algn="tl" rotWithShape="0">
                  <a:schemeClr val="dk1">
                    <a:alpha val="40000"/>
                  </a:schemeClr>
                </a:outerShdw>
              </a:effectLst>
            </a:endParaRPr>
          </a:p>
        </p:txBody>
      </p:sp>
      <p:pic>
        <p:nvPicPr>
          <p:cNvPr id="11" name="图片 10">
            <a:extLst>
              <a:ext uri="{FF2B5EF4-FFF2-40B4-BE49-F238E27FC236}">
                <a16:creationId xmlns:a16="http://schemas.microsoft.com/office/drawing/2014/main" id="{721E7597-F0F2-4DE3-8651-20D5F3FA140C}"/>
              </a:ext>
            </a:extLst>
          </p:cNvPr>
          <p:cNvPicPr>
            <a:picLocks noChangeAspect="1"/>
          </p:cNvPicPr>
          <p:nvPr/>
        </p:nvPicPr>
        <p:blipFill>
          <a:blip r:embed="rId3"/>
          <a:stretch>
            <a:fillRect/>
          </a:stretch>
        </p:blipFill>
        <p:spPr>
          <a:xfrm>
            <a:off x="11167588" y="-14123"/>
            <a:ext cx="761060" cy="7062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3" name="矩形 100"/>
          <p:cNvSpPr>
            <a:spLocks noChangeArrowheads="1"/>
          </p:cNvSpPr>
          <p:nvPr/>
        </p:nvSpPr>
        <p:spPr bwMode="auto">
          <a:xfrm>
            <a:off x="7392144" y="1844824"/>
            <a:ext cx="4770437" cy="12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0000"/>
              </a:lnSpc>
            </a:pPr>
            <a:r>
              <a:rPr lang="en-US" altLang="zh-CN" sz="1600" b="1" dirty="0">
                <a:effectLst/>
                <a:latin typeface="Georgia" panose="02040502050405020303" pitchFamily="18" charset="0"/>
                <a:ea typeface="宋体" panose="02010600030101010101" pitchFamily="2" charset="-122"/>
              </a:rPr>
              <a:t>Ensure the teaching work in order</a:t>
            </a:r>
            <a:endParaRPr lang="en-US" altLang="zh-CN" sz="1600" b="1" dirty="0">
              <a:latin typeface="Georgia" panose="02040502050405020303" pitchFamily="18" charset="0"/>
              <a:ea typeface="宋体" panose="02010600030101010101" pitchFamily="2" charset="-122"/>
            </a:endParaRPr>
          </a:p>
          <a:p>
            <a:pPr eaLnBrk="0" hangingPunct="0">
              <a:lnSpc>
                <a:spcPct val="120000"/>
              </a:lnSpc>
            </a:pPr>
            <a:endParaRPr lang="en-US" altLang="zh-CN" sz="1600" b="1" dirty="0">
              <a:effectLst/>
              <a:latin typeface="Georgia" panose="02040502050405020303" pitchFamily="18" charset="0"/>
              <a:ea typeface="宋体" panose="02010600030101010101" pitchFamily="2" charset="-122"/>
            </a:endParaRPr>
          </a:p>
          <a:p>
            <a:pPr eaLnBrk="0" hangingPunct="0">
              <a:lnSpc>
                <a:spcPct val="120000"/>
              </a:lnSpc>
            </a:pPr>
            <a:r>
              <a:rPr lang="en-US" altLang="zh-CN" sz="1600" b="1" dirty="0">
                <a:latin typeface="Georgia" panose="02040502050405020303" pitchFamily="18" charset="0"/>
                <a:ea typeface="宋体" panose="02010600030101010101" pitchFamily="2" charset="-122"/>
              </a:rPr>
              <a:t>Meet the needs of work and help other work in order</a:t>
            </a:r>
          </a:p>
        </p:txBody>
      </p:sp>
      <p:sp>
        <p:nvSpPr>
          <p:cNvPr id="10285" name="矩形 102"/>
          <p:cNvSpPr>
            <a:spLocks noChangeArrowheads="1"/>
          </p:cNvSpPr>
          <p:nvPr/>
        </p:nvSpPr>
        <p:spPr bwMode="auto">
          <a:xfrm>
            <a:off x="334963" y="1418042"/>
            <a:ext cx="5980188"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50000"/>
              </a:lnSpc>
            </a:pPr>
            <a:r>
              <a:rPr lang="en-US" altLang="zh-CN" sz="1600" b="1" kern="100" dirty="0">
                <a:effectLst/>
                <a:latin typeface="Georgia" panose="02040502050405020303" pitchFamily="18" charset="0"/>
                <a:ea typeface="宋体" panose="02010600030101010101" pitchFamily="2" charset="-122"/>
              </a:rPr>
              <a:t>Reduce the workload of teachers and educational staff</a:t>
            </a:r>
          </a:p>
          <a:p>
            <a:pPr lvl="0">
              <a:lnSpc>
                <a:spcPct val="150000"/>
              </a:lnSpc>
            </a:pPr>
            <a:endParaRPr lang="en-US" altLang="zh-CN" sz="1600" b="1" kern="100" dirty="0">
              <a:effectLst/>
              <a:latin typeface="Georgia" panose="02040502050405020303" pitchFamily="18" charset="0"/>
              <a:ea typeface="宋体" panose="02010600030101010101" pitchFamily="2" charset="-122"/>
            </a:endParaRPr>
          </a:p>
          <a:p>
            <a:pPr>
              <a:lnSpc>
                <a:spcPct val="150000"/>
              </a:lnSpc>
            </a:pPr>
            <a:r>
              <a:rPr lang="en-US" altLang="zh-CN" sz="1600" b="1" dirty="0">
                <a:latin typeface="Georgia" panose="02040502050405020303" pitchFamily="18" charset="0"/>
                <a:ea typeface="宋体" panose="02010600030101010101" pitchFamily="2" charset="-122"/>
              </a:rPr>
              <a:t>Speed up the process of informatization</a:t>
            </a:r>
          </a:p>
          <a:p>
            <a:pPr lvl="0">
              <a:lnSpc>
                <a:spcPct val="150000"/>
              </a:lnSpc>
            </a:pPr>
            <a:endParaRPr lang="zh-CN" altLang="zh-CN" sz="1400" kern="100" dirty="0">
              <a:effectLst/>
              <a:latin typeface="Georgia" panose="02040502050405020303" pitchFamily="18" charset="0"/>
              <a:ea typeface="宋体" panose="02010600030101010101" pitchFamily="2" charset="-122"/>
            </a:endParaRPr>
          </a:p>
        </p:txBody>
      </p:sp>
      <p:grpSp>
        <p:nvGrpSpPr>
          <p:cNvPr id="49" name="组合 48">
            <a:extLst>
              <a:ext uri="{FF2B5EF4-FFF2-40B4-BE49-F238E27FC236}">
                <a16:creationId xmlns:a16="http://schemas.microsoft.com/office/drawing/2014/main" id="{0734D367-5FDD-4980-8E35-355BD863C986}"/>
              </a:ext>
            </a:extLst>
          </p:cNvPr>
          <p:cNvGrpSpPr/>
          <p:nvPr/>
        </p:nvGrpSpPr>
        <p:grpSpPr>
          <a:xfrm>
            <a:off x="0" y="-100013"/>
            <a:ext cx="12192000" cy="792163"/>
            <a:chOff x="0" y="-100013"/>
            <a:chExt cx="12192000" cy="792163"/>
          </a:xfrm>
        </p:grpSpPr>
        <p:sp>
          <p:nvSpPr>
            <p:cNvPr id="50" name="矩形 49">
              <a:extLst>
                <a:ext uri="{FF2B5EF4-FFF2-40B4-BE49-F238E27FC236}">
                  <a16:creationId xmlns:a16="http://schemas.microsoft.com/office/drawing/2014/main" id="{4ABA4DA3-F653-41F5-9BC5-453603877969}"/>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51" name="矩形 50">
              <a:extLst>
                <a:ext uri="{FF2B5EF4-FFF2-40B4-BE49-F238E27FC236}">
                  <a16:creationId xmlns:a16="http://schemas.microsoft.com/office/drawing/2014/main" id="{84D99BC1-F136-4440-A579-4157BAA53491}"/>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Two Introduction</a:t>
              </a:r>
              <a:endParaRPr lang="zh-HK" altLang="en-US" sz="4000" dirty="0">
                <a:solidFill>
                  <a:schemeClr val="tx1"/>
                </a:solidFill>
              </a:endParaRPr>
            </a:p>
          </p:txBody>
        </p:sp>
      </p:grpSp>
      <p:sp>
        <p:nvSpPr>
          <p:cNvPr id="39" name="矩形 38">
            <a:extLst>
              <a:ext uri="{FF2B5EF4-FFF2-40B4-BE49-F238E27FC236}">
                <a16:creationId xmlns:a16="http://schemas.microsoft.com/office/drawing/2014/main" id="{5DD3A91D-4863-45C6-B071-F24575B3E058}"/>
              </a:ext>
            </a:extLst>
          </p:cNvPr>
          <p:cNvSpPr/>
          <p:nvPr/>
        </p:nvSpPr>
        <p:spPr>
          <a:xfrm>
            <a:off x="334963" y="877823"/>
            <a:ext cx="3615349"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b="1" dirty="0">
                <a:ln/>
                <a:solidFill>
                  <a:schemeClr val="accent4"/>
                </a:solidFill>
              </a:rPr>
              <a:t>Research </a:t>
            </a:r>
            <a:r>
              <a:rPr lang="en-US" altLang="zh-CN" sz="4000" b="1" cap="none" spc="0" dirty="0">
                <a:ln/>
                <a:solidFill>
                  <a:schemeClr val="accent4"/>
                </a:solidFill>
                <a:effectLst/>
              </a:rPr>
              <a:t>Values</a:t>
            </a:r>
            <a:endParaRPr lang="zh-CN" altLang="en-US" sz="4000" b="1" cap="none" spc="0" dirty="0">
              <a:ln/>
              <a:solidFill>
                <a:schemeClr val="accent4"/>
              </a:solidFill>
              <a:effectLst/>
            </a:endParaRPr>
          </a:p>
        </p:txBody>
      </p:sp>
      <p:grpSp>
        <p:nvGrpSpPr>
          <p:cNvPr id="73" name="组合 67">
            <a:extLst>
              <a:ext uri="{FF2B5EF4-FFF2-40B4-BE49-F238E27FC236}">
                <a16:creationId xmlns:a16="http://schemas.microsoft.com/office/drawing/2014/main" id="{D5A62820-7D96-402E-AA6F-73AEB728435F}"/>
              </a:ext>
            </a:extLst>
          </p:cNvPr>
          <p:cNvGrpSpPr/>
          <p:nvPr/>
        </p:nvGrpSpPr>
        <p:grpSpPr bwMode="auto">
          <a:xfrm>
            <a:off x="3944938" y="1844675"/>
            <a:ext cx="3702050" cy="3749675"/>
            <a:chOff x="3633906" y="1590261"/>
            <a:chExt cx="4206634" cy="4258012"/>
          </a:xfrm>
        </p:grpSpPr>
        <p:grpSp>
          <p:nvGrpSpPr>
            <p:cNvPr id="74" name="组合 68">
              <a:extLst>
                <a:ext uri="{FF2B5EF4-FFF2-40B4-BE49-F238E27FC236}">
                  <a16:creationId xmlns:a16="http://schemas.microsoft.com/office/drawing/2014/main" id="{960F6F79-47D3-4BA7-A37A-AD11BC02C55F}"/>
                </a:ext>
              </a:extLst>
            </p:cNvPr>
            <p:cNvGrpSpPr/>
            <p:nvPr/>
          </p:nvGrpSpPr>
          <p:grpSpPr bwMode="auto">
            <a:xfrm>
              <a:off x="4569844" y="1590261"/>
              <a:ext cx="2126470" cy="2126470"/>
              <a:chOff x="4569844" y="1590261"/>
              <a:chExt cx="2126470" cy="2126470"/>
            </a:xfrm>
          </p:grpSpPr>
          <p:grpSp>
            <p:nvGrpSpPr>
              <p:cNvPr id="108" name="组合 94">
                <a:extLst>
                  <a:ext uri="{FF2B5EF4-FFF2-40B4-BE49-F238E27FC236}">
                    <a16:creationId xmlns:a16="http://schemas.microsoft.com/office/drawing/2014/main" id="{DAD9E64A-61C7-4C96-8B01-CCB46EB72D42}"/>
                  </a:ext>
                </a:extLst>
              </p:cNvPr>
              <p:cNvGrpSpPr/>
              <p:nvPr/>
            </p:nvGrpSpPr>
            <p:grpSpPr bwMode="auto">
              <a:xfrm rot="4752894">
                <a:off x="4569844" y="1590261"/>
                <a:ext cx="2126470" cy="2126470"/>
                <a:chOff x="6434552" y="2291798"/>
                <a:chExt cx="2741066" cy="2741066"/>
              </a:xfrm>
            </p:grpSpPr>
            <p:sp>
              <p:nvSpPr>
                <p:cNvPr id="111" name="Freeform 49">
                  <a:extLst>
                    <a:ext uri="{FF2B5EF4-FFF2-40B4-BE49-F238E27FC236}">
                      <a16:creationId xmlns:a16="http://schemas.microsoft.com/office/drawing/2014/main" id="{03D80E8B-1630-4E77-9455-25143D7D056B}"/>
                    </a:ext>
                  </a:extLst>
                </p:cNvPr>
                <p:cNvSpPr/>
                <p:nvPr/>
              </p:nvSpPr>
              <p:spPr bwMode="auto">
                <a:xfrm>
                  <a:off x="6434645" y="2291162"/>
                  <a:ext cx="2742012" cy="2741450"/>
                </a:xfrm>
                <a:custGeom>
                  <a:avLst/>
                  <a:gdLst>
                    <a:gd name="T0" fmla="*/ 0 w 240"/>
                    <a:gd name="T1" fmla="*/ 53 h 240"/>
                    <a:gd name="T2" fmla="*/ 54 w 240"/>
                    <a:gd name="T3" fmla="*/ 106 h 240"/>
                    <a:gd name="T4" fmla="*/ 134 w 240"/>
                    <a:gd name="T5" fmla="*/ 187 h 240"/>
                    <a:gd name="T6" fmla="*/ 134 w 240"/>
                    <a:gd name="T7" fmla="*/ 187 h 240"/>
                    <a:gd name="T8" fmla="*/ 134 w 240"/>
                    <a:gd name="T9" fmla="*/ 187 h 240"/>
                    <a:gd name="T10" fmla="*/ 187 w 240"/>
                    <a:gd name="T11" fmla="*/ 240 h 240"/>
                    <a:gd name="T12" fmla="*/ 240 w 240"/>
                    <a:gd name="T13" fmla="*/ 187 h 240"/>
                    <a:gd name="T14" fmla="*/ 187 w 240"/>
                    <a:gd name="T15" fmla="*/ 134 h 240"/>
                    <a:gd name="T16" fmla="*/ 187 w 240"/>
                    <a:gd name="T17" fmla="*/ 134 h 240"/>
                    <a:gd name="T18" fmla="*/ 187 w 240"/>
                    <a:gd name="T19" fmla="*/ 134 h 240"/>
                    <a:gd name="T20" fmla="*/ 107 w 240"/>
                    <a:gd name="T21" fmla="*/ 53 h 240"/>
                    <a:gd name="T22" fmla="*/ 107 w 240"/>
                    <a:gd name="T23" fmla="*/ 53 h 240"/>
                    <a:gd name="T24" fmla="*/ 54 w 240"/>
                    <a:gd name="T25" fmla="*/ 0 h 240"/>
                    <a:gd name="T26" fmla="*/ 0 w 240"/>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0" y="53"/>
                      </a:moveTo>
                      <a:cubicBezTo>
                        <a:pt x="0" y="83"/>
                        <a:pt x="24" y="106"/>
                        <a:pt x="54" y="106"/>
                      </a:cubicBezTo>
                      <a:cubicBezTo>
                        <a:pt x="107" y="106"/>
                        <a:pt x="134" y="134"/>
                        <a:pt x="134" y="187"/>
                      </a:cubicBezTo>
                      <a:cubicBezTo>
                        <a:pt x="134" y="187"/>
                        <a:pt x="134" y="187"/>
                        <a:pt x="134" y="187"/>
                      </a:cubicBezTo>
                      <a:cubicBezTo>
                        <a:pt x="134" y="187"/>
                        <a:pt x="134" y="187"/>
                        <a:pt x="134" y="187"/>
                      </a:cubicBezTo>
                      <a:cubicBezTo>
                        <a:pt x="134" y="216"/>
                        <a:pt x="158" y="240"/>
                        <a:pt x="187" y="240"/>
                      </a:cubicBezTo>
                      <a:cubicBezTo>
                        <a:pt x="217" y="240"/>
                        <a:pt x="240" y="216"/>
                        <a:pt x="240" y="187"/>
                      </a:cubicBezTo>
                      <a:cubicBezTo>
                        <a:pt x="240" y="158"/>
                        <a:pt x="217" y="134"/>
                        <a:pt x="187" y="134"/>
                      </a:cubicBezTo>
                      <a:cubicBezTo>
                        <a:pt x="187" y="134"/>
                        <a:pt x="187" y="134"/>
                        <a:pt x="187" y="134"/>
                      </a:cubicBezTo>
                      <a:cubicBezTo>
                        <a:pt x="187" y="134"/>
                        <a:pt x="187" y="134"/>
                        <a:pt x="187" y="134"/>
                      </a:cubicBezTo>
                      <a:cubicBezTo>
                        <a:pt x="134" y="134"/>
                        <a:pt x="107" y="106"/>
                        <a:pt x="107" y="53"/>
                      </a:cubicBezTo>
                      <a:cubicBezTo>
                        <a:pt x="107" y="53"/>
                        <a:pt x="107" y="53"/>
                        <a:pt x="107" y="53"/>
                      </a:cubicBezTo>
                      <a:cubicBezTo>
                        <a:pt x="107" y="24"/>
                        <a:pt x="83" y="0"/>
                        <a:pt x="54" y="0"/>
                      </a:cubicBezTo>
                      <a:cubicBezTo>
                        <a:pt x="24" y="0"/>
                        <a:pt x="0" y="24"/>
                        <a:pt x="0" y="53"/>
                      </a:cubicBezTo>
                      <a:close/>
                    </a:path>
                  </a:pathLst>
                </a:custGeom>
                <a:solidFill>
                  <a:srgbClr val="E74E3E"/>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sp>
              <p:nvSpPr>
                <p:cNvPr id="112" name="椭圆 111">
                  <a:extLst>
                    <a:ext uri="{FF2B5EF4-FFF2-40B4-BE49-F238E27FC236}">
                      <a16:creationId xmlns:a16="http://schemas.microsoft.com/office/drawing/2014/main" id="{28AF913B-C8A3-4897-8D7E-75B3AAE30726}"/>
                    </a:ext>
                  </a:extLst>
                </p:cNvPr>
                <p:cNvSpPr/>
                <p:nvPr/>
              </p:nvSpPr>
              <p:spPr>
                <a:xfrm>
                  <a:off x="6635397" y="2491608"/>
                  <a:ext cx="824926" cy="82080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sp>
              <p:nvSpPr>
                <p:cNvPr id="113" name="椭圆 112">
                  <a:extLst>
                    <a:ext uri="{FF2B5EF4-FFF2-40B4-BE49-F238E27FC236}">
                      <a16:creationId xmlns:a16="http://schemas.microsoft.com/office/drawing/2014/main" id="{C86B6D16-567C-46EC-86F5-56FF2C3B2304}"/>
                    </a:ext>
                  </a:extLst>
                </p:cNvPr>
                <p:cNvSpPr/>
                <p:nvPr/>
              </p:nvSpPr>
              <p:spPr>
                <a:xfrm>
                  <a:off x="8144932" y="4016886"/>
                  <a:ext cx="820280" cy="823132"/>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109" name="文本框 95">
                <a:extLst>
                  <a:ext uri="{FF2B5EF4-FFF2-40B4-BE49-F238E27FC236}">
                    <a16:creationId xmlns:a16="http://schemas.microsoft.com/office/drawing/2014/main" id="{F0C5D0AF-2EEE-49A5-9CD4-DD4DE43CE3F2}"/>
                  </a:ext>
                </a:extLst>
              </p:cNvPr>
              <p:cNvSpPr txBox="1">
                <a:spLocks noChangeArrowheads="1"/>
              </p:cNvSpPr>
              <p:nvPr/>
            </p:nvSpPr>
            <p:spPr bwMode="auto">
              <a:xfrm>
                <a:off x="5842035" y="1737006"/>
                <a:ext cx="602487" cy="52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400" dirty="0">
                    <a:solidFill>
                      <a:srgbClr val="EA222C"/>
                    </a:solidFill>
                  </a:rPr>
                  <a:t>01</a:t>
                </a:r>
                <a:endParaRPr lang="zh-CN" altLang="en-US" sz="2400">
                  <a:solidFill>
                    <a:srgbClr val="EA222C"/>
                  </a:solidFill>
                </a:endParaRPr>
              </a:p>
            </p:txBody>
          </p:sp>
          <p:sp>
            <p:nvSpPr>
              <p:cNvPr id="110" name="文本框 96">
                <a:extLst>
                  <a:ext uri="{FF2B5EF4-FFF2-40B4-BE49-F238E27FC236}">
                    <a16:creationId xmlns:a16="http://schemas.microsoft.com/office/drawing/2014/main" id="{AC517155-DBE6-41D9-BC7A-999A9CB047D1}"/>
                  </a:ext>
                </a:extLst>
              </p:cNvPr>
              <p:cNvSpPr txBox="1">
                <a:spLocks noChangeArrowheads="1"/>
              </p:cNvSpPr>
              <p:nvPr/>
            </p:nvSpPr>
            <p:spPr bwMode="auto">
              <a:xfrm>
                <a:off x="4906638" y="3090586"/>
                <a:ext cx="694867" cy="52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400" dirty="0">
                    <a:solidFill>
                      <a:srgbClr val="EA222C"/>
                    </a:solidFill>
                  </a:rPr>
                  <a:t>02</a:t>
                </a:r>
                <a:endParaRPr lang="zh-CN" altLang="en-US" sz="2400">
                  <a:solidFill>
                    <a:srgbClr val="EA222C"/>
                  </a:solidFill>
                </a:endParaRPr>
              </a:p>
            </p:txBody>
          </p:sp>
        </p:grpSp>
        <p:grpSp>
          <p:nvGrpSpPr>
            <p:cNvPr id="75" name="组合 69">
              <a:extLst>
                <a:ext uri="{FF2B5EF4-FFF2-40B4-BE49-F238E27FC236}">
                  <a16:creationId xmlns:a16="http://schemas.microsoft.com/office/drawing/2014/main" id="{93F197F9-2552-4F13-AF19-236563D6B90B}"/>
                </a:ext>
              </a:extLst>
            </p:cNvPr>
            <p:cNvGrpSpPr/>
            <p:nvPr/>
          </p:nvGrpSpPr>
          <p:grpSpPr bwMode="auto">
            <a:xfrm>
              <a:off x="5714070" y="2554621"/>
              <a:ext cx="2126470" cy="2126470"/>
              <a:chOff x="5714070" y="2554621"/>
              <a:chExt cx="2126470" cy="2126470"/>
            </a:xfrm>
          </p:grpSpPr>
          <p:grpSp>
            <p:nvGrpSpPr>
              <p:cNvPr id="102" name="组合 88">
                <a:extLst>
                  <a:ext uri="{FF2B5EF4-FFF2-40B4-BE49-F238E27FC236}">
                    <a16:creationId xmlns:a16="http://schemas.microsoft.com/office/drawing/2014/main" id="{81D68548-2245-4B60-8FE2-F078A152AB22}"/>
                  </a:ext>
                </a:extLst>
              </p:cNvPr>
              <p:cNvGrpSpPr/>
              <p:nvPr/>
            </p:nvGrpSpPr>
            <p:grpSpPr bwMode="auto">
              <a:xfrm>
                <a:off x="5714070" y="2554621"/>
                <a:ext cx="2126470" cy="2126470"/>
                <a:chOff x="6434552" y="2291798"/>
                <a:chExt cx="2741066" cy="2741066"/>
              </a:xfrm>
            </p:grpSpPr>
            <p:sp>
              <p:nvSpPr>
                <p:cNvPr id="105" name="Freeform 49">
                  <a:extLst>
                    <a:ext uri="{FF2B5EF4-FFF2-40B4-BE49-F238E27FC236}">
                      <a16:creationId xmlns:a16="http://schemas.microsoft.com/office/drawing/2014/main" id="{93675635-2220-4D9A-9F6C-91779E01D829}"/>
                    </a:ext>
                  </a:extLst>
                </p:cNvPr>
                <p:cNvSpPr/>
                <p:nvPr/>
              </p:nvSpPr>
              <p:spPr bwMode="auto">
                <a:xfrm>
                  <a:off x="6434168" y="2291918"/>
                  <a:ext cx="2741450" cy="2742012"/>
                </a:xfrm>
                <a:custGeom>
                  <a:avLst/>
                  <a:gdLst>
                    <a:gd name="T0" fmla="*/ 0 w 240"/>
                    <a:gd name="T1" fmla="*/ 53 h 240"/>
                    <a:gd name="T2" fmla="*/ 54 w 240"/>
                    <a:gd name="T3" fmla="*/ 106 h 240"/>
                    <a:gd name="T4" fmla="*/ 134 w 240"/>
                    <a:gd name="T5" fmla="*/ 187 h 240"/>
                    <a:gd name="T6" fmla="*/ 134 w 240"/>
                    <a:gd name="T7" fmla="*/ 187 h 240"/>
                    <a:gd name="T8" fmla="*/ 134 w 240"/>
                    <a:gd name="T9" fmla="*/ 187 h 240"/>
                    <a:gd name="T10" fmla="*/ 187 w 240"/>
                    <a:gd name="T11" fmla="*/ 240 h 240"/>
                    <a:gd name="T12" fmla="*/ 240 w 240"/>
                    <a:gd name="T13" fmla="*/ 187 h 240"/>
                    <a:gd name="T14" fmla="*/ 187 w 240"/>
                    <a:gd name="T15" fmla="*/ 134 h 240"/>
                    <a:gd name="T16" fmla="*/ 187 w 240"/>
                    <a:gd name="T17" fmla="*/ 134 h 240"/>
                    <a:gd name="T18" fmla="*/ 187 w 240"/>
                    <a:gd name="T19" fmla="*/ 134 h 240"/>
                    <a:gd name="T20" fmla="*/ 107 w 240"/>
                    <a:gd name="T21" fmla="*/ 53 h 240"/>
                    <a:gd name="T22" fmla="*/ 107 w 240"/>
                    <a:gd name="T23" fmla="*/ 53 h 240"/>
                    <a:gd name="T24" fmla="*/ 54 w 240"/>
                    <a:gd name="T25" fmla="*/ 0 h 240"/>
                    <a:gd name="T26" fmla="*/ 0 w 240"/>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0" y="53"/>
                      </a:moveTo>
                      <a:cubicBezTo>
                        <a:pt x="0" y="83"/>
                        <a:pt x="24" y="106"/>
                        <a:pt x="54" y="106"/>
                      </a:cubicBezTo>
                      <a:cubicBezTo>
                        <a:pt x="107" y="106"/>
                        <a:pt x="134" y="134"/>
                        <a:pt x="134" y="187"/>
                      </a:cubicBezTo>
                      <a:cubicBezTo>
                        <a:pt x="134" y="187"/>
                        <a:pt x="134" y="187"/>
                        <a:pt x="134" y="187"/>
                      </a:cubicBezTo>
                      <a:cubicBezTo>
                        <a:pt x="134" y="187"/>
                        <a:pt x="134" y="187"/>
                        <a:pt x="134" y="187"/>
                      </a:cubicBezTo>
                      <a:cubicBezTo>
                        <a:pt x="134" y="216"/>
                        <a:pt x="158" y="240"/>
                        <a:pt x="187" y="240"/>
                      </a:cubicBezTo>
                      <a:cubicBezTo>
                        <a:pt x="217" y="240"/>
                        <a:pt x="240" y="216"/>
                        <a:pt x="240" y="187"/>
                      </a:cubicBezTo>
                      <a:cubicBezTo>
                        <a:pt x="240" y="158"/>
                        <a:pt x="217" y="134"/>
                        <a:pt x="187" y="134"/>
                      </a:cubicBezTo>
                      <a:cubicBezTo>
                        <a:pt x="187" y="134"/>
                        <a:pt x="187" y="134"/>
                        <a:pt x="187" y="134"/>
                      </a:cubicBezTo>
                      <a:cubicBezTo>
                        <a:pt x="187" y="134"/>
                        <a:pt x="187" y="134"/>
                        <a:pt x="187" y="134"/>
                      </a:cubicBezTo>
                      <a:cubicBezTo>
                        <a:pt x="134" y="134"/>
                        <a:pt x="107" y="106"/>
                        <a:pt x="107" y="53"/>
                      </a:cubicBezTo>
                      <a:cubicBezTo>
                        <a:pt x="107" y="53"/>
                        <a:pt x="107" y="53"/>
                        <a:pt x="107" y="53"/>
                      </a:cubicBezTo>
                      <a:cubicBezTo>
                        <a:pt x="107" y="24"/>
                        <a:pt x="83" y="0"/>
                        <a:pt x="54" y="0"/>
                      </a:cubicBezTo>
                      <a:cubicBezTo>
                        <a:pt x="24" y="0"/>
                        <a:pt x="0" y="24"/>
                        <a:pt x="0" y="53"/>
                      </a:cubicBezTo>
                      <a:close/>
                    </a:path>
                  </a:pathLst>
                </a:custGeom>
                <a:solidFill>
                  <a:srgbClr val="F4AC00"/>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sp>
              <p:nvSpPr>
                <p:cNvPr id="106" name="椭圆 105">
                  <a:extLst>
                    <a:ext uri="{FF2B5EF4-FFF2-40B4-BE49-F238E27FC236}">
                      <a16:creationId xmlns:a16="http://schemas.microsoft.com/office/drawing/2014/main" id="{9F9EAD42-1483-462E-AAC4-A200F1110C5D}"/>
                    </a:ext>
                  </a:extLst>
                </p:cNvPr>
                <p:cNvSpPr/>
                <p:nvPr/>
              </p:nvSpPr>
              <p:spPr>
                <a:xfrm>
                  <a:off x="6638789" y="2491760"/>
                  <a:ext cx="820808" cy="822603"/>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sp>
              <p:nvSpPr>
                <p:cNvPr id="107" name="椭圆 106">
                  <a:extLst>
                    <a:ext uri="{FF2B5EF4-FFF2-40B4-BE49-F238E27FC236}">
                      <a16:creationId xmlns:a16="http://schemas.microsoft.com/office/drawing/2014/main" id="{9D0D80FA-0900-47FB-8F9A-BD098F9E36CA}"/>
                    </a:ext>
                  </a:extLst>
                </p:cNvPr>
                <p:cNvSpPr/>
                <p:nvPr/>
              </p:nvSpPr>
              <p:spPr>
                <a:xfrm>
                  <a:off x="8143215" y="4023103"/>
                  <a:ext cx="820806" cy="822603"/>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103" name="文本框 89">
                <a:extLst>
                  <a:ext uri="{FF2B5EF4-FFF2-40B4-BE49-F238E27FC236}">
                    <a16:creationId xmlns:a16="http://schemas.microsoft.com/office/drawing/2014/main" id="{E382C4CD-90A6-415D-8BD2-AFBF38C0E1C1}"/>
                  </a:ext>
                </a:extLst>
              </p:cNvPr>
              <p:cNvSpPr txBox="1">
                <a:spLocks noChangeArrowheads="1"/>
              </p:cNvSpPr>
              <p:nvPr/>
            </p:nvSpPr>
            <p:spPr bwMode="auto">
              <a:xfrm>
                <a:off x="5938767" y="2805766"/>
                <a:ext cx="663975" cy="52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400" dirty="0">
                    <a:solidFill>
                      <a:srgbClr val="FFA000"/>
                    </a:solidFill>
                  </a:rPr>
                  <a:t>03</a:t>
                </a:r>
                <a:endParaRPr lang="zh-CN" altLang="en-US" sz="2400">
                  <a:solidFill>
                    <a:srgbClr val="FFA000"/>
                  </a:solidFill>
                </a:endParaRPr>
              </a:p>
            </p:txBody>
          </p:sp>
          <p:sp>
            <p:nvSpPr>
              <p:cNvPr id="104" name="文本框 90">
                <a:extLst>
                  <a:ext uri="{FF2B5EF4-FFF2-40B4-BE49-F238E27FC236}">
                    <a16:creationId xmlns:a16="http://schemas.microsoft.com/office/drawing/2014/main" id="{F81F293A-5085-4EF8-8769-C7263A13F3CF}"/>
                  </a:ext>
                </a:extLst>
              </p:cNvPr>
              <p:cNvSpPr txBox="1">
                <a:spLocks noChangeArrowheads="1"/>
              </p:cNvSpPr>
              <p:nvPr/>
            </p:nvSpPr>
            <p:spPr bwMode="auto">
              <a:xfrm>
                <a:off x="7107079" y="3984781"/>
                <a:ext cx="727218" cy="52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400" dirty="0">
                    <a:solidFill>
                      <a:srgbClr val="FFA000"/>
                    </a:solidFill>
                  </a:rPr>
                  <a:t>04</a:t>
                </a:r>
                <a:endParaRPr lang="zh-CN" altLang="en-US" sz="2400">
                  <a:solidFill>
                    <a:srgbClr val="FFA000"/>
                  </a:solidFill>
                </a:endParaRPr>
              </a:p>
            </p:txBody>
          </p:sp>
        </p:grpSp>
        <p:grpSp>
          <p:nvGrpSpPr>
            <p:cNvPr id="76" name="组合 70">
              <a:extLst>
                <a:ext uri="{FF2B5EF4-FFF2-40B4-BE49-F238E27FC236}">
                  <a16:creationId xmlns:a16="http://schemas.microsoft.com/office/drawing/2014/main" id="{D2B407F3-63B5-4386-B0B1-EA742E22DA7C}"/>
                </a:ext>
              </a:extLst>
            </p:cNvPr>
            <p:cNvGrpSpPr/>
            <p:nvPr/>
          </p:nvGrpSpPr>
          <p:grpSpPr bwMode="auto">
            <a:xfrm>
              <a:off x="4778801" y="3721803"/>
              <a:ext cx="2126470" cy="2126470"/>
              <a:chOff x="4778801" y="3721803"/>
              <a:chExt cx="2126470" cy="2126470"/>
            </a:xfrm>
          </p:grpSpPr>
          <p:grpSp>
            <p:nvGrpSpPr>
              <p:cNvPr id="90" name="组合 82">
                <a:extLst>
                  <a:ext uri="{FF2B5EF4-FFF2-40B4-BE49-F238E27FC236}">
                    <a16:creationId xmlns:a16="http://schemas.microsoft.com/office/drawing/2014/main" id="{95D25B89-3037-4118-A709-C54C45B9D398}"/>
                  </a:ext>
                </a:extLst>
              </p:cNvPr>
              <p:cNvGrpSpPr/>
              <p:nvPr/>
            </p:nvGrpSpPr>
            <p:grpSpPr bwMode="auto">
              <a:xfrm rot="4657203">
                <a:off x="4778801" y="3721803"/>
                <a:ext cx="2126470" cy="2126470"/>
                <a:chOff x="6434552" y="2291798"/>
                <a:chExt cx="2741066" cy="2741066"/>
              </a:xfrm>
            </p:grpSpPr>
            <p:sp>
              <p:nvSpPr>
                <p:cNvPr id="96" name="Freeform 49">
                  <a:extLst>
                    <a:ext uri="{FF2B5EF4-FFF2-40B4-BE49-F238E27FC236}">
                      <a16:creationId xmlns:a16="http://schemas.microsoft.com/office/drawing/2014/main" id="{716243C4-9668-49EF-80AC-7CB88332C4F8}"/>
                    </a:ext>
                  </a:extLst>
                </p:cNvPr>
                <p:cNvSpPr/>
                <p:nvPr/>
              </p:nvSpPr>
              <p:spPr bwMode="auto">
                <a:xfrm>
                  <a:off x="6431794" y="2287811"/>
                  <a:ext cx="2742012" cy="2743774"/>
                </a:xfrm>
                <a:custGeom>
                  <a:avLst/>
                  <a:gdLst>
                    <a:gd name="T0" fmla="*/ 0 w 240"/>
                    <a:gd name="T1" fmla="*/ 53 h 240"/>
                    <a:gd name="T2" fmla="*/ 54 w 240"/>
                    <a:gd name="T3" fmla="*/ 106 h 240"/>
                    <a:gd name="T4" fmla="*/ 134 w 240"/>
                    <a:gd name="T5" fmla="*/ 187 h 240"/>
                    <a:gd name="T6" fmla="*/ 134 w 240"/>
                    <a:gd name="T7" fmla="*/ 187 h 240"/>
                    <a:gd name="T8" fmla="*/ 134 w 240"/>
                    <a:gd name="T9" fmla="*/ 187 h 240"/>
                    <a:gd name="T10" fmla="*/ 187 w 240"/>
                    <a:gd name="T11" fmla="*/ 240 h 240"/>
                    <a:gd name="T12" fmla="*/ 240 w 240"/>
                    <a:gd name="T13" fmla="*/ 187 h 240"/>
                    <a:gd name="T14" fmla="*/ 187 w 240"/>
                    <a:gd name="T15" fmla="*/ 134 h 240"/>
                    <a:gd name="T16" fmla="*/ 187 w 240"/>
                    <a:gd name="T17" fmla="*/ 134 h 240"/>
                    <a:gd name="T18" fmla="*/ 187 w 240"/>
                    <a:gd name="T19" fmla="*/ 134 h 240"/>
                    <a:gd name="T20" fmla="*/ 107 w 240"/>
                    <a:gd name="T21" fmla="*/ 53 h 240"/>
                    <a:gd name="T22" fmla="*/ 107 w 240"/>
                    <a:gd name="T23" fmla="*/ 53 h 240"/>
                    <a:gd name="T24" fmla="*/ 54 w 240"/>
                    <a:gd name="T25" fmla="*/ 0 h 240"/>
                    <a:gd name="T26" fmla="*/ 0 w 240"/>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0" y="53"/>
                      </a:moveTo>
                      <a:cubicBezTo>
                        <a:pt x="0" y="83"/>
                        <a:pt x="24" y="106"/>
                        <a:pt x="54" y="106"/>
                      </a:cubicBezTo>
                      <a:cubicBezTo>
                        <a:pt x="107" y="106"/>
                        <a:pt x="134" y="134"/>
                        <a:pt x="134" y="187"/>
                      </a:cubicBezTo>
                      <a:cubicBezTo>
                        <a:pt x="134" y="187"/>
                        <a:pt x="134" y="187"/>
                        <a:pt x="134" y="187"/>
                      </a:cubicBezTo>
                      <a:cubicBezTo>
                        <a:pt x="134" y="187"/>
                        <a:pt x="134" y="187"/>
                        <a:pt x="134" y="187"/>
                      </a:cubicBezTo>
                      <a:cubicBezTo>
                        <a:pt x="134" y="216"/>
                        <a:pt x="158" y="240"/>
                        <a:pt x="187" y="240"/>
                      </a:cubicBezTo>
                      <a:cubicBezTo>
                        <a:pt x="217" y="240"/>
                        <a:pt x="240" y="216"/>
                        <a:pt x="240" y="187"/>
                      </a:cubicBezTo>
                      <a:cubicBezTo>
                        <a:pt x="240" y="158"/>
                        <a:pt x="217" y="134"/>
                        <a:pt x="187" y="134"/>
                      </a:cubicBezTo>
                      <a:cubicBezTo>
                        <a:pt x="187" y="134"/>
                        <a:pt x="187" y="134"/>
                        <a:pt x="187" y="134"/>
                      </a:cubicBezTo>
                      <a:cubicBezTo>
                        <a:pt x="187" y="134"/>
                        <a:pt x="187" y="134"/>
                        <a:pt x="187" y="134"/>
                      </a:cubicBezTo>
                      <a:cubicBezTo>
                        <a:pt x="134" y="134"/>
                        <a:pt x="107" y="106"/>
                        <a:pt x="107" y="53"/>
                      </a:cubicBezTo>
                      <a:cubicBezTo>
                        <a:pt x="107" y="53"/>
                        <a:pt x="107" y="53"/>
                        <a:pt x="107" y="53"/>
                      </a:cubicBezTo>
                      <a:cubicBezTo>
                        <a:pt x="107" y="24"/>
                        <a:pt x="83" y="0"/>
                        <a:pt x="54" y="0"/>
                      </a:cubicBezTo>
                      <a:cubicBezTo>
                        <a:pt x="24" y="0"/>
                        <a:pt x="0" y="24"/>
                        <a:pt x="0" y="53"/>
                      </a:cubicBezTo>
                      <a:close/>
                    </a:path>
                  </a:pathLst>
                </a:custGeom>
                <a:solidFill>
                  <a:srgbClr val="74BA0B"/>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sp>
              <p:nvSpPr>
                <p:cNvPr id="97" name="椭圆 96">
                  <a:extLst>
                    <a:ext uri="{FF2B5EF4-FFF2-40B4-BE49-F238E27FC236}">
                      <a16:creationId xmlns:a16="http://schemas.microsoft.com/office/drawing/2014/main" id="{DCE8DE3A-45C7-47E0-8512-A3C4A5FE312F}"/>
                    </a:ext>
                  </a:extLst>
                </p:cNvPr>
                <p:cNvSpPr/>
                <p:nvPr/>
              </p:nvSpPr>
              <p:spPr>
                <a:xfrm>
                  <a:off x="6634653" y="2491486"/>
                  <a:ext cx="822603" cy="82080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sp>
              <p:nvSpPr>
                <p:cNvPr id="101" name="椭圆 100">
                  <a:extLst>
                    <a:ext uri="{FF2B5EF4-FFF2-40B4-BE49-F238E27FC236}">
                      <a16:creationId xmlns:a16="http://schemas.microsoft.com/office/drawing/2014/main" id="{EF6EE3C0-8718-4165-8C38-55C2521AF2DC}"/>
                    </a:ext>
                  </a:extLst>
                </p:cNvPr>
                <p:cNvSpPr/>
                <p:nvPr/>
              </p:nvSpPr>
              <p:spPr>
                <a:xfrm>
                  <a:off x="8141062" y="4017434"/>
                  <a:ext cx="822603" cy="823132"/>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91" name="文本框 83">
                <a:extLst>
                  <a:ext uri="{FF2B5EF4-FFF2-40B4-BE49-F238E27FC236}">
                    <a16:creationId xmlns:a16="http://schemas.microsoft.com/office/drawing/2014/main" id="{58F3215A-13FE-4CE9-BA0D-70E0AA4F5216}"/>
                  </a:ext>
                </a:extLst>
              </p:cNvPr>
              <p:cNvSpPr txBox="1">
                <a:spLocks noChangeArrowheads="1"/>
              </p:cNvSpPr>
              <p:nvPr/>
            </p:nvSpPr>
            <p:spPr bwMode="auto">
              <a:xfrm>
                <a:off x="6032074" y="3864275"/>
                <a:ext cx="570670" cy="52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400" dirty="0">
                    <a:solidFill>
                      <a:srgbClr val="74BA0B"/>
                    </a:solidFill>
                  </a:rPr>
                  <a:t>05</a:t>
                </a:r>
                <a:endParaRPr lang="zh-CN" altLang="en-US" sz="2400">
                  <a:solidFill>
                    <a:srgbClr val="74BA0B"/>
                  </a:solidFill>
                </a:endParaRPr>
              </a:p>
            </p:txBody>
          </p:sp>
          <p:sp>
            <p:nvSpPr>
              <p:cNvPr id="95" name="文本框 84">
                <a:extLst>
                  <a:ext uri="{FF2B5EF4-FFF2-40B4-BE49-F238E27FC236}">
                    <a16:creationId xmlns:a16="http://schemas.microsoft.com/office/drawing/2014/main" id="{C4BFF7E9-61B2-4C6E-B908-823F19000597}"/>
                  </a:ext>
                </a:extLst>
              </p:cNvPr>
              <p:cNvSpPr txBox="1">
                <a:spLocks noChangeArrowheads="1"/>
              </p:cNvSpPr>
              <p:nvPr/>
            </p:nvSpPr>
            <p:spPr bwMode="auto">
              <a:xfrm>
                <a:off x="5107716" y="5237006"/>
                <a:ext cx="765226" cy="52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400" dirty="0">
                    <a:solidFill>
                      <a:srgbClr val="74BA0B"/>
                    </a:solidFill>
                  </a:rPr>
                  <a:t>06</a:t>
                </a:r>
                <a:endParaRPr lang="zh-CN" altLang="en-US" sz="2400">
                  <a:solidFill>
                    <a:srgbClr val="74BA0B"/>
                  </a:solidFill>
                </a:endParaRPr>
              </a:p>
            </p:txBody>
          </p:sp>
        </p:grpSp>
        <p:grpSp>
          <p:nvGrpSpPr>
            <p:cNvPr id="77" name="组合 71">
              <a:extLst>
                <a:ext uri="{FF2B5EF4-FFF2-40B4-BE49-F238E27FC236}">
                  <a16:creationId xmlns:a16="http://schemas.microsoft.com/office/drawing/2014/main" id="{6BD4B5AB-0BCF-453D-95C8-F4FB620B03CB}"/>
                </a:ext>
              </a:extLst>
            </p:cNvPr>
            <p:cNvGrpSpPr/>
            <p:nvPr/>
          </p:nvGrpSpPr>
          <p:grpSpPr bwMode="auto">
            <a:xfrm>
              <a:off x="3633906" y="2763130"/>
              <a:ext cx="2193737" cy="2126470"/>
              <a:chOff x="3633906" y="2763130"/>
              <a:chExt cx="2193737" cy="2126470"/>
            </a:xfrm>
          </p:grpSpPr>
          <p:grpSp>
            <p:nvGrpSpPr>
              <p:cNvPr id="78" name="组合 72">
                <a:extLst>
                  <a:ext uri="{FF2B5EF4-FFF2-40B4-BE49-F238E27FC236}">
                    <a16:creationId xmlns:a16="http://schemas.microsoft.com/office/drawing/2014/main" id="{ACDBE71A-403F-4358-9492-BD307F0C33A9}"/>
                  </a:ext>
                </a:extLst>
              </p:cNvPr>
              <p:cNvGrpSpPr/>
              <p:nvPr/>
            </p:nvGrpSpPr>
            <p:grpSpPr bwMode="auto">
              <a:xfrm>
                <a:off x="3633906" y="2763130"/>
                <a:ext cx="2126470" cy="2126470"/>
                <a:chOff x="6434552" y="2291798"/>
                <a:chExt cx="2741066" cy="2741066"/>
              </a:xfrm>
            </p:grpSpPr>
            <p:sp>
              <p:nvSpPr>
                <p:cNvPr id="84" name="Freeform 49">
                  <a:extLst>
                    <a:ext uri="{FF2B5EF4-FFF2-40B4-BE49-F238E27FC236}">
                      <a16:creationId xmlns:a16="http://schemas.microsoft.com/office/drawing/2014/main" id="{7EBFB53F-C8A9-46DC-86A1-F5DAA31A3A7E}"/>
                    </a:ext>
                  </a:extLst>
                </p:cNvPr>
                <p:cNvSpPr/>
                <p:nvPr/>
              </p:nvSpPr>
              <p:spPr bwMode="auto">
                <a:xfrm>
                  <a:off x="6434552" y="2292698"/>
                  <a:ext cx="2741448" cy="2739687"/>
                </a:xfrm>
                <a:custGeom>
                  <a:avLst/>
                  <a:gdLst>
                    <a:gd name="T0" fmla="*/ 0 w 240"/>
                    <a:gd name="T1" fmla="*/ 53 h 240"/>
                    <a:gd name="T2" fmla="*/ 54 w 240"/>
                    <a:gd name="T3" fmla="*/ 106 h 240"/>
                    <a:gd name="T4" fmla="*/ 134 w 240"/>
                    <a:gd name="T5" fmla="*/ 187 h 240"/>
                    <a:gd name="T6" fmla="*/ 134 w 240"/>
                    <a:gd name="T7" fmla="*/ 187 h 240"/>
                    <a:gd name="T8" fmla="*/ 134 w 240"/>
                    <a:gd name="T9" fmla="*/ 187 h 240"/>
                    <a:gd name="T10" fmla="*/ 187 w 240"/>
                    <a:gd name="T11" fmla="*/ 240 h 240"/>
                    <a:gd name="T12" fmla="*/ 240 w 240"/>
                    <a:gd name="T13" fmla="*/ 187 h 240"/>
                    <a:gd name="T14" fmla="*/ 187 w 240"/>
                    <a:gd name="T15" fmla="*/ 134 h 240"/>
                    <a:gd name="T16" fmla="*/ 187 w 240"/>
                    <a:gd name="T17" fmla="*/ 134 h 240"/>
                    <a:gd name="T18" fmla="*/ 187 w 240"/>
                    <a:gd name="T19" fmla="*/ 134 h 240"/>
                    <a:gd name="T20" fmla="*/ 107 w 240"/>
                    <a:gd name="T21" fmla="*/ 53 h 240"/>
                    <a:gd name="T22" fmla="*/ 107 w 240"/>
                    <a:gd name="T23" fmla="*/ 53 h 240"/>
                    <a:gd name="T24" fmla="*/ 54 w 240"/>
                    <a:gd name="T25" fmla="*/ 0 h 240"/>
                    <a:gd name="T26" fmla="*/ 0 w 240"/>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0" y="53"/>
                      </a:moveTo>
                      <a:cubicBezTo>
                        <a:pt x="0" y="83"/>
                        <a:pt x="24" y="106"/>
                        <a:pt x="54" y="106"/>
                      </a:cubicBezTo>
                      <a:cubicBezTo>
                        <a:pt x="107" y="106"/>
                        <a:pt x="134" y="134"/>
                        <a:pt x="134" y="187"/>
                      </a:cubicBezTo>
                      <a:cubicBezTo>
                        <a:pt x="134" y="187"/>
                        <a:pt x="134" y="187"/>
                        <a:pt x="134" y="187"/>
                      </a:cubicBezTo>
                      <a:cubicBezTo>
                        <a:pt x="134" y="187"/>
                        <a:pt x="134" y="187"/>
                        <a:pt x="134" y="187"/>
                      </a:cubicBezTo>
                      <a:cubicBezTo>
                        <a:pt x="134" y="216"/>
                        <a:pt x="158" y="240"/>
                        <a:pt x="187" y="240"/>
                      </a:cubicBezTo>
                      <a:cubicBezTo>
                        <a:pt x="217" y="240"/>
                        <a:pt x="240" y="216"/>
                        <a:pt x="240" y="187"/>
                      </a:cubicBezTo>
                      <a:cubicBezTo>
                        <a:pt x="240" y="158"/>
                        <a:pt x="217" y="134"/>
                        <a:pt x="187" y="134"/>
                      </a:cubicBezTo>
                      <a:cubicBezTo>
                        <a:pt x="187" y="134"/>
                        <a:pt x="187" y="134"/>
                        <a:pt x="187" y="134"/>
                      </a:cubicBezTo>
                      <a:cubicBezTo>
                        <a:pt x="187" y="134"/>
                        <a:pt x="187" y="134"/>
                        <a:pt x="187" y="134"/>
                      </a:cubicBezTo>
                      <a:cubicBezTo>
                        <a:pt x="134" y="134"/>
                        <a:pt x="107" y="106"/>
                        <a:pt x="107" y="53"/>
                      </a:cubicBezTo>
                      <a:cubicBezTo>
                        <a:pt x="107" y="53"/>
                        <a:pt x="107" y="53"/>
                        <a:pt x="107" y="53"/>
                      </a:cubicBezTo>
                      <a:cubicBezTo>
                        <a:pt x="107" y="24"/>
                        <a:pt x="83" y="0"/>
                        <a:pt x="54" y="0"/>
                      </a:cubicBezTo>
                      <a:cubicBezTo>
                        <a:pt x="24" y="0"/>
                        <a:pt x="0" y="24"/>
                        <a:pt x="0" y="53"/>
                      </a:cubicBezTo>
                      <a:close/>
                    </a:path>
                  </a:pathLst>
                </a:custGeom>
                <a:solidFill>
                  <a:srgbClr val="9B58A6"/>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eaLnBrk="0" hangingPunct="0">
                    <a:buFontTx/>
                    <a:buNone/>
                    <a:defRPr/>
                  </a:pPr>
                  <a:endParaRPr lang="zh-CN" altLang="en-US"/>
                </a:p>
              </p:txBody>
            </p:sp>
            <p:sp>
              <p:nvSpPr>
                <p:cNvPr id="85" name="椭圆 84">
                  <a:extLst>
                    <a:ext uri="{FF2B5EF4-FFF2-40B4-BE49-F238E27FC236}">
                      <a16:creationId xmlns:a16="http://schemas.microsoft.com/office/drawing/2014/main" id="{1E0E360B-8D68-4AEF-A943-21A04366331E}"/>
                    </a:ext>
                  </a:extLst>
                </p:cNvPr>
                <p:cNvSpPr/>
                <p:nvPr/>
              </p:nvSpPr>
              <p:spPr>
                <a:xfrm>
                  <a:off x="6639172" y="2492540"/>
                  <a:ext cx="820806" cy="82027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sp>
              <p:nvSpPr>
                <p:cNvPr id="89" name="椭圆 88">
                  <a:extLst>
                    <a:ext uri="{FF2B5EF4-FFF2-40B4-BE49-F238E27FC236}">
                      <a16:creationId xmlns:a16="http://schemas.microsoft.com/office/drawing/2014/main" id="{1F15CF70-1B6B-4703-8797-AB74F4B238A8}"/>
                    </a:ext>
                  </a:extLst>
                </p:cNvPr>
                <p:cNvSpPr/>
                <p:nvPr/>
              </p:nvSpPr>
              <p:spPr>
                <a:xfrm>
                  <a:off x="8143597" y="4021560"/>
                  <a:ext cx="820808" cy="822603"/>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79" name="文本框 73">
                <a:extLst>
                  <a:ext uri="{FF2B5EF4-FFF2-40B4-BE49-F238E27FC236}">
                    <a16:creationId xmlns:a16="http://schemas.microsoft.com/office/drawing/2014/main" id="{15EF61BB-EF26-4D3C-B368-5286B1A60AB6}"/>
                  </a:ext>
                </a:extLst>
              </p:cNvPr>
              <p:cNvSpPr txBox="1">
                <a:spLocks noChangeArrowheads="1"/>
              </p:cNvSpPr>
              <p:nvPr/>
            </p:nvSpPr>
            <p:spPr bwMode="auto">
              <a:xfrm>
                <a:off x="5031085" y="4200079"/>
                <a:ext cx="796558" cy="52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400" dirty="0">
                    <a:solidFill>
                      <a:srgbClr val="9B58A6"/>
                    </a:solidFill>
                  </a:rPr>
                  <a:t>07</a:t>
                </a:r>
                <a:endParaRPr lang="zh-CN" altLang="en-US" sz="2400">
                  <a:solidFill>
                    <a:srgbClr val="9B58A6"/>
                  </a:solidFill>
                </a:endParaRPr>
              </a:p>
            </p:txBody>
          </p:sp>
          <p:sp>
            <p:nvSpPr>
              <p:cNvPr id="83" name="文本框 75">
                <a:extLst>
                  <a:ext uri="{FF2B5EF4-FFF2-40B4-BE49-F238E27FC236}">
                    <a16:creationId xmlns:a16="http://schemas.microsoft.com/office/drawing/2014/main" id="{7C8837A5-4963-44B8-9D46-8339E41C9E1A}"/>
                  </a:ext>
                </a:extLst>
              </p:cNvPr>
              <p:cNvSpPr txBox="1">
                <a:spLocks noChangeArrowheads="1"/>
              </p:cNvSpPr>
              <p:nvPr/>
            </p:nvSpPr>
            <p:spPr bwMode="auto">
              <a:xfrm>
                <a:off x="3864111" y="3005857"/>
                <a:ext cx="676385" cy="52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400" dirty="0">
                    <a:solidFill>
                      <a:srgbClr val="9B58A6"/>
                    </a:solidFill>
                  </a:rPr>
                  <a:t>08</a:t>
                </a:r>
                <a:endParaRPr lang="zh-CN" altLang="en-US" sz="2400">
                  <a:solidFill>
                    <a:srgbClr val="9B58A6"/>
                  </a:solidFill>
                </a:endParaRPr>
              </a:p>
            </p:txBody>
          </p:sp>
        </p:grpSp>
      </p:grpSp>
      <p:sp>
        <p:nvSpPr>
          <p:cNvPr id="40" name="矩形 39">
            <a:extLst>
              <a:ext uri="{FF2B5EF4-FFF2-40B4-BE49-F238E27FC236}">
                <a16:creationId xmlns:a16="http://schemas.microsoft.com/office/drawing/2014/main" id="{CA72A219-ADF5-45B1-9809-80B860FF3080}"/>
              </a:ext>
            </a:extLst>
          </p:cNvPr>
          <p:cNvSpPr/>
          <p:nvPr/>
        </p:nvSpPr>
        <p:spPr>
          <a:xfrm>
            <a:off x="398106" y="3414180"/>
            <a:ext cx="3544112"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b="1" dirty="0">
                <a:ln/>
                <a:solidFill>
                  <a:schemeClr val="accent4"/>
                </a:solidFill>
              </a:rPr>
              <a:t>Research </a:t>
            </a:r>
            <a:r>
              <a:rPr lang="en-US" altLang="zh-CN" sz="4000" b="1" cap="none" spc="0" dirty="0">
                <a:ln/>
                <a:solidFill>
                  <a:schemeClr val="accent4"/>
                </a:solidFill>
                <a:effectLst/>
              </a:rPr>
              <a:t>Status</a:t>
            </a:r>
            <a:endParaRPr lang="zh-CN" altLang="en-US" sz="4000" b="1" cap="none" spc="0" dirty="0">
              <a:ln/>
              <a:solidFill>
                <a:schemeClr val="accent4"/>
              </a:solidFill>
              <a:effectLst/>
            </a:endParaRPr>
          </a:p>
        </p:txBody>
      </p:sp>
      <p:sp>
        <p:nvSpPr>
          <p:cNvPr id="41" name="矩形 102">
            <a:extLst>
              <a:ext uri="{FF2B5EF4-FFF2-40B4-BE49-F238E27FC236}">
                <a16:creationId xmlns:a16="http://schemas.microsoft.com/office/drawing/2014/main" id="{6D34B6D2-F354-4C14-989D-F0C7A81E3BBB}"/>
              </a:ext>
            </a:extLst>
          </p:cNvPr>
          <p:cNvSpPr>
            <a:spLocks noChangeArrowheads="1"/>
          </p:cNvSpPr>
          <p:nvPr/>
        </p:nvSpPr>
        <p:spPr bwMode="auto">
          <a:xfrm>
            <a:off x="271995" y="4227130"/>
            <a:ext cx="5116092" cy="15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b="1" kern="100" dirty="0">
                <a:latin typeface="Georgia" panose="02040502050405020303" pitchFamily="18" charset="0"/>
                <a:ea typeface="宋体" panose="02010600030101010101" pitchFamily="2" charset="-122"/>
              </a:rPr>
              <a:t>High degree of fit of new technology</a:t>
            </a:r>
          </a:p>
          <a:p>
            <a:pPr>
              <a:lnSpc>
                <a:spcPct val="150000"/>
              </a:lnSpc>
            </a:pPr>
            <a:r>
              <a:rPr lang="en-US" altLang="zh-CN" sz="1600" kern="100" dirty="0">
                <a:latin typeface="Georgia" panose="02040502050405020303" pitchFamily="18" charset="0"/>
                <a:ea typeface="宋体" panose="02010600030101010101" pitchFamily="2" charset="-122"/>
              </a:rPr>
              <a:t>Combined with the existing good school network foundation, realize the specific function for each student in different situations. </a:t>
            </a:r>
            <a:endParaRPr lang="zh-CN" altLang="zh-CN" sz="1600" kern="100" dirty="0">
              <a:latin typeface="Georgia" panose="02040502050405020303" pitchFamily="18" charset="0"/>
              <a:ea typeface="宋体" panose="02010600030101010101" pitchFamily="2" charset="-122"/>
            </a:endParaRPr>
          </a:p>
        </p:txBody>
      </p:sp>
      <p:sp>
        <p:nvSpPr>
          <p:cNvPr id="42" name="矩形 100">
            <a:extLst>
              <a:ext uri="{FF2B5EF4-FFF2-40B4-BE49-F238E27FC236}">
                <a16:creationId xmlns:a16="http://schemas.microsoft.com/office/drawing/2014/main" id="{DE5F66C4-BF41-4E40-9AE0-62C1A42200D8}"/>
              </a:ext>
            </a:extLst>
          </p:cNvPr>
          <p:cNvSpPr>
            <a:spLocks noChangeArrowheads="1"/>
          </p:cNvSpPr>
          <p:nvPr/>
        </p:nvSpPr>
        <p:spPr bwMode="auto">
          <a:xfrm>
            <a:off x="7749500" y="3644119"/>
            <a:ext cx="4430876" cy="78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50000"/>
              </a:lnSpc>
            </a:pPr>
            <a:r>
              <a:rPr lang="en-US" altLang="zh-CN" sz="1600" b="1" kern="100" dirty="0">
                <a:latin typeface="Georgia" panose="02040502050405020303" pitchFamily="18" charset="0"/>
                <a:ea typeface="宋体" panose="02010600030101010101" pitchFamily="2" charset="-122"/>
              </a:rPr>
              <a:t>High degree of automation and informatization</a:t>
            </a:r>
          </a:p>
        </p:txBody>
      </p:sp>
      <p:sp>
        <p:nvSpPr>
          <p:cNvPr id="2" name="文本框 1">
            <a:extLst>
              <a:ext uri="{FF2B5EF4-FFF2-40B4-BE49-F238E27FC236}">
                <a16:creationId xmlns:a16="http://schemas.microsoft.com/office/drawing/2014/main" id="{787F2174-81FF-48E5-9FF2-9A070E96EB57}"/>
              </a:ext>
            </a:extLst>
          </p:cNvPr>
          <p:cNvSpPr txBox="1"/>
          <p:nvPr/>
        </p:nvSpPr>
        <p:spPr>
          <a:xfrm>
            <a:off x="6770699" y="4509120"/>
            <a:ext cx="5301965" cy="2585323"/>
          </a:xfrm>
          <a:prstGeom prst="rect">
            <a:avLst/>
          </a:prstGeom>
          <a:noFill/>
        </p:spPr>
        <p:txBody>
          <a:bodyPr wrap="square" rtlCol="0">
            <a:spAutoFit/>
          </a:bodyPr>
          <a:lstStyle/>
          <a:p>
            <a:pPr>
              <a:lnSpc>
                <a:spcPct val="150000"/>
              </a:lnSpc>
            </a:pPr>
            <a:r>
              <a:rPr lang="en-US" altLang="zh-CN" sz="1600" kern="100" dirty="0">
                <a:latin typeface="Georgia" panose="02040502050405020303" pitchFamily="18" charset="0"/>
                <a:ea typeface="宋体" panose="02010600030101010101" pitchFamily="2" charset="-122"/>
              </a:rPr>
              <a:t>With the rapid development of machine learning, artificial intelligence, neural network and other fields, this kind of algorithm can be used to optimize educational administration, teaching information arrangement, student performance analysis and other aspects.</a:t>
            </a:r>
            <a:endParaRPr lang="zh-CN" altLang="zh-CN" sz="1600" kern="100" dirty="0">
              <a:latin typeface="Georgia" panose="02040502050405020303" pitchFamily="18" charset="0"/>
              <a:ea typeface="宋体" panose="02010600030101010101" pitchFamily="2" charset="-122"/>
            </a:endParaRPr>
          </a:p>
          <a:p>
            <a:endParaRPr lang="zh-CN" altLang="en-US" dirty="0"/>
          </a:p>
        </p:txBody>
      </p:sp>
      <p:pic>
        <p:nvPicPr>
          <p:cNvPr id="44" name="图片 43">
            <a:extLst>
              <a:ext uri="{FF2B5EF4-FFF2-40B4-BE49-F238E27FC236}">
                <a16:creationId xmlns:a16="http://schemas.microsoft.com/office/drawing/2014/main" id="{1808B08C-F3B6-4BD2-8F2B-9C1BA78CADCF}"/>
              </a:ext>
            </a:extLst>
          </p:cNvPr>
          <p:cNvPicPr>
            <a:picLocks noChangeAspect="1"/>
          </p:cNvPicPr>
          <p:nvPr/>
        </p:nvPicPr>
        <p:blipFill>
          <a:blip r:embed="rId3"/>
          <a:stretch>
            <a:fillRect/>
          </a:stretch>
        </p:blipFill>
        <p:spPr>
          <a:xfrm>
            <a:off x="11167588" y="-14123"/>
            <a:ext cx="761060" cy="7062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5" name="矩形 102"/>
          <p:cNvSpPr>
            <a:spLocks noChangeArrowheads="1"/>
          </p:cNvSpPr>
          <p:nvPr/>
        </p:nvSpPr>
        <p:spPr bwMode="auto">
          <a:xfrm>
            <a:off x="1383077" y="2060848"/>
            <a:ext cx="9425448" cy="369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50000"/>
              </a:lnSpc>
            </a:pPr>
            <a:r>
              <a:rPr lang="en-US" altLang="zh-CN" sz="3200" b="1" kern="100" dirty="0">
                <a:latin typeface="Georgia" panose="02040502050405020303" pitchFamily="18" charset="0"/>
                <a:ea typeface="宋体" panose="02010600030101010101" pitchFamily="2" charset="-122"/>
              </a:rPr>
              <a:t>(1)</a:t>
            </a:r>
            <a:r>
              <a:rPr lang="zh-CN" altLang="en-US" sz="3200" b="1" kern="100" dirty="0">
                <a:latin typeface="Georgia" panose="02040502050405020303" pitchFamily="18" charset="0"/>
                <a:ea typeface="宋体" panose="02010600030101010101" pitchFamily="2" charset="-122"/>
              </a:rPr>
              <a:t> </a:t>
            </a:r>
            <a:r>
              <a:rPr lang="en-US" altLang="zh-CN" sz="3200" b="1" kern="100" dirty="0">
                <a:effectLst/>
                <a:latin typeface="Georgia" panose="02040502050405020303" pitchFamily="18" charset="0"/>
                <a:ea typeface="宋体" panose="02010600030101010101" pitchFamily="2" charset="-122"/>
              </a:rPr>
              <a:t>Requirement analysis</a:t>
            </a:r>
          </a:p>
          <a:p>
            <a:pPr>
              <a:lnSpc>
                <a:spcPct val="150000"/>
              </a:lnSpc>
            </a:pPr>
            <a:r>
              <a:rPr lang="en-US" altLang="zh-CN" sz="3200" b="1" dirty="0">
                <a:latin typeface="Georgia" panose="02040502050405020303" pitchFamily="18" charset="0"/>
                <a:ea typeface="宋体" panose="02010600030101010101" pitchFamily="2" charset="-122"/>
              </a:rPr>
              <a:t>(</a:t>
            </a:r>
            <a:r>
              <a:rPr lang="en-US" altLang="zh-CN" sz="3200" b="1" dirty="0">
                <a:effectLst/>
                <a:latin typeface="Georgia" panose="02040502050405020303" pitchFamily="18" charset="0"/>
                <a:ea typeface="宋体" panose="02010600030101010101" pitchFamily="2" charset="-122"/>
              </a:rPr>
              <a:t>2</a:t>
            </a:r>
            <a:r>
              <a:rPr lang="en-US" altLang="zh-CN" sz="3200" b="1" dirty="0">
                <a:latin typeface="Georgia" panose="02040502050405020303" pitchFamily="18" charset="0"/>
                <a:ea typeface="宋体" panose="02010600030101010101" pitchFamily="2" charset="-122"/>
              </a:rPr>
              <a:t>) </a:t>
            </a:r>
            <a:r>
              <a:rPr lang="en-US" altLang="zh-CN" sz="3200" b="1" dirty="0">
                <a:effectLst/>
                <a:latin typeface="Georgia" panose="02040502050405020303" pitchFamily="18" charset="0"/>
                <a:ea typeface="宋体" panose="02010600030101010101" pitchFamily="2" charset="-122"/>
              </a:rPr>
              <a:t>Database design and implementation</a:t>
            </a:r>
            <a:endParaRPr lang="en-US" altLang="zh-CN" sz="3200" b="1" dirty="0">
              <a:latin typeface="Georgia" panose="02040502050405020303" pitchFamily="18" charset="0"/>
              <a:ea typeface="宋体" panose="02010600030101010101" pitchFamily="2" charset="-122"/>
            </a:endParaRPr>
          </a:p>
          <a:p>
            <a:pPr lvl="0">
              <a:lnSpc>
                <a:spcPct val="150000"/>
              </a:lnSpc>
            </a:pPr>
            <a:r>
              <a:rPr lang="en-US" altLang="zh-CN" sz="3200" b="1" dirty="0">
                <a:latin typeface="Georgia" panose="02040502050405020303" pitchFamily="18" charset="0"/>
                <a:ea typeface="宋体" panose="02010600030101010101" pitchFamily="2" charset="-122"/>
              </a:rPr>
              <a:t>(3) System design</a:t>
            </a:r>
          </a:p>
          <a:p>
            <a:pPr lvl="0">
              <a:lnSpc>
                <a:spcPct val="150000"/>
              </a:lnSpc>
            </a:pPr>
            <a:r>
              <a:rPr lang="en-US" altLang="zh-CN" sz="3200" b="1" dirty="0">
                <a:latin typeface="Georgia" panose="02040502050405020303" pitchFamily="18" charset="0"/>
                <a:ea typeface="宋体" panose="02010600030101010101" pitchFamily="2" charset="-122"/>
              </a:rPr>
              <a:t>(4) System functional implementation</a:t>
            </a:r>
          </a:p>
          <a:p>
            <a:pPr lvl="0">
              <a:lnSpc>
                <a:spcPct val="150000"/>
              </a:lnSpc>
            </a:pPr>
            <a:r>
              <a:rPr lang="en-US" altLang="zh-CN" sz="3200" b="1" dirty="0">
                <a:latin typeface="Georgia" panose="02040502050405020303" pitchFamily="18" charset="0"/>
                <a:ea typeface="宋体" panose="02010600030101010101" pitchFamily="2" charset="-122"/>
              </a:rPr>
              <a:t>(5) System test</a:t>
            </a:r>
            <a:endParaRPr lang="zh-CN" altLang="zh-CN" sz="3200" b="1" dirty="0">
              <a:latin typeface="Georgia" panose="02040502050405020303" pitchFamily="18" charset="0"/>
              <a:ea typeface="宋体" panose="02010600030101010101" pitchFamily="2" charset="-122"/>
            </a:endParaRPr>
          </a:p>
        </p:txBody>
      </p:sp>
      <p:grpSp>
        <p:nvGrpSpPr>
          <p:cNvPr id="49" name="组合 48">
            <a:extLst>
              <a:ext uri="{FF2B5EF4-FFF2-40B4-BE49-F238E27FC236}">
                <a16:creationId xmlns:a16="http://schemas.microsoft.com/office/drawing/2014/main" id="{0734D367-5FDD-4980-8E35-355BD863C986}"/>
              </a:ext>
            </a:extLst>
          </p:cNvPr>
          <p:cNvGrpSpPr/>
          <p:nvPr/>
        </p:nvGrpSpPr>
        <p:grpSpPr>
          <a:xfrm>
            <a:off x="0" y="-100013"/>
            <a:ext cx="12192000" cy="792163"/>
            <a:chOff x="0" y="-100013"/>
            <a:chExt cx="12192000" cy="792163"/>
          </a:xfrm>
        </p:grpSpPr>
        <p:sp>
          <p:nvSpPr>
            <p:cNvPr id="50" name="矩形 49">
              <a:extLst>
                <a:ext uri="{FF2B5EF4-FFF2-40B4-BE49-F238E27FC236}">
                  <a16:creationId xmlns:a16="http://schemas.microsoft.com/office/drawing/2014/main" id="{4ABA4DA3-F653-41F5-9BC5-453603877969}"/>
                </a:ext>
              </a:extLst>
            </p:cNvPr>
            <p:cNvSpPr/>
            <p:nvPr/>
          </p:nvSpPr>
          <p:spPr>
            <a:xfrm>
              <a:off x="0" y="-100013"/>
              <a:ext cx="12192000" cy="792163"/>
            </a:xfrm>
            <a:prstGeom prst="rect">
              <a:avLst/>
            </a:prstGeom>
            <a:solidFill>
              <a:srgbClr val="E74E3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HK" altLang="en-US"/>
            </a:p>
          </p:txBody>
        </p:sp>
        <p:sp>
          <p:nvSpPr>
            <p:cNvPr id="51" name="矩形 50">
              <a:extLst>
                <a:ext uri="{FF2B5EF4-FFF2-40B4-BE49-F238E27FC236}">
                  <a16:creationId xmlns:a16="http://schemas.microsoft.com/office/drawing/2014/main" id="{84D99BC1-F136-4440-A579-4157BAA53491}"/>
                </a:ext>
              </a:extLst>
            </p:cNvPr>
            <p:cNvSpPr/>
            <p:nvPr/>
          </p:nvSpPr>
          <p:spPr>
            <a:xfrm>
              <a:off x="334963" y="77788"/>
              <a:ext cx="1152167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en-US" altLang="zh-HK" sz="4000" dirty="0">
                  <a:solidFill>
                    <a:schemeClr val="tx1"/>
                  </a:solidFill>
                </a:rPr>
                <a:t>Chapter Two Introduction</a:t>
              </a:r>
              <a:endParaRPr lang="zh-HK" altLang="en-US" sz="4000" dirty="0">
                <a:solidFill>
                  <a:schemeClr val="tx1"/>
                </a:solidFill>
              </a:endParaRPr>
            </a:p>
          </p:txBody>
        </p:sp>
      </p:grpSp>
      <p:sp>
        <p:nvSpPr>
          <p:cNvPr id="39" name="矩形 38">
            <a:extLst>
              <a:ext uri="{FF2B5EF4-FFF2-40B4-BE49-F238E27FC236}">
                <a16:creationId xmlns:a16="http://schemas.microsoft.com/office/drawing/2014/main" id="{5DD3A91D-4863-45C6-B071-F24575B3E058}"/>
              </a:ext>
            </a:extLst>
          </p:cNvPr>
          <p:cNvSpPr/>
          <p:nvPr/>
        </p:nvSpPr>
        <p:spPr>
          <a:xfrm>
            <a:off x="4034211" y="1022556"/>
            <a:ext cx="4123180"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b="1" dirty="0">
                <a:ln/>
                <a:solidFill>
                  <a:schemeClr val="accent4"/>
                </a:solidFill>
              </a:rPr>
              <a:t>Research </a:t>
            </a:r>
            <a:r>
              <a:rPr lang="en-US" altLang="zh-CN" sz="4000" b="1" cap="none" spc="0" dirty="0">
                <a:ln/>
                <a:solidFill>
                  <a:schemeClr val="accent4"/>
                </a:solidFill>
                <a:effectLst/>
              </a:rPr>
              <a:t>Contents</a:t>
            </a:r>
            <a:endParaRPr lang="zh-CN" altLang="en-US" sz="4000" b="1" cap="none" spc="0" dirty="0">
              <a:ln/>
              <a:solidFill>
                <a:schemeClr val="accent4"/>
              </a:solidFill>
              <a:effectLst/>
            </a:endParaRPr>
          </a:p>
        </p:txBody>
      </p:sp>
      <p:pic>
        <p:nvPicPr>
          <p:cNvPr id="8" name="图片 7">
            <a:extLst>
              <a:ext uri="{FF2B5EF4-FFF2-40B4-BE49-F238E27FC236}">
                <a16:creationId xmlns:a16="http://schemas.microsoft.com/office/drawing/2014/main" id="{A0347BA0-0294-47B2-998C-171A003CDD93}"/>
              </a:ext>
            </a:extLst>
          </p:cNvPr>
          <p:cNvPicPr>
            <a:picLocks noChangeAspect="1"/>
          </p:cNvPicPr>
          <p:nvPr/>
        </p:nvPicPr>
        <p:blipFill>
          <a:blip r:embed="rId3"/>
          <a:stretch>
            <a:fillRect/>
          </a:stretch>
        </p:blipFill>
        <p:spPr>
          <a:xfrm>
            <a:off x="11167588" y="-14123"/>
            <a:ext cx="761060" cy="706273"/>
          </a:xfrm>
          <a:prstGeom prst="rect">
            <a:avLst/>
          </a:prstGeom>
        </p:spPr>
      </p:pic>
    </p:spTree>
    <p:extLst>
      <p:ext uri="{BB962C8B-B14F-4D97-AF65-F5344CB8AC3E}">
        <p14:creationId xmlns:p14="http://schemas.microsoft.com/office/powerpoint/2010/main" val="2062005334"/>
      </p:ext>
    </p:extLst>
  </p:cSld>
  <p:clrMapOvr>
    <a:masterClrMapping/>
  </p:clrMapOvr>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689</TotalTime>
  <Words>2980</Words>
  <Application>Microsoft Office PowerPoint</Application>
  <PresentationFormat>宽屏</PresentationFormat>
  <Paragraphs>470</Paragraphs>
  <Slides>38</Slides>
  <Notes>38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Calibri</vt:lpstr>
      <vt:lpstr>Arial</vt:lpstr>
      <vt:lpstr>微软雅黑</vt:lpstr>
      <vt:lpstr>方正细倩简体</vt:lpstr>
      <vt:lpstr>Calibri Light</vt:lpstr>
      <vt:lpstr>Times New Roman</vt:lpstr>
      <vt:lpstr>Georgia</vt:lpstr>
      <vt:lpstr>微软雅黑 Light</vt:lpstr>
      <vt:lpstr>等线</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李 远识</cp:lastModifiedBy>
  <cp:revision>159</cp:revision>
  <dcterms:created xsi:type="dcterms:W3CDTF">2016-03-15T11:50:00Z</dcterms:created>
  <dcterms:modified xsi:type="dcterms:W3CDTF">2021-06-03T11:13:56Z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8</vt:lpwstr>
  </property>
</Properties>
</file>